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7"/>
  </p:notesMasterIdLst>
  <p:sldIdLst>
    <p:sldId id="256" r:id="rId5"/>
    <p:sldId id="266" r:id="rId6"/>
    <p:sldId id="267" r:id="rId7"/>
    <p:sldId id="268" r:id="rId8"/>
    <p:sldId id="269" r:id="rId9"/>
    <p:sldId id="270" r:id="rId10"/>
    <p:sldId id="271" r:id="rId11"/>
    <p:sldId id="264" r:id="rId12"/>
    <p:sldId id="265" r:id="rId13"/>
    <p:sldId id="259" r:id="rId14"/>
    <p:sldId id="273" r:id="rId15"/>
    <p:sldId id="260" r:id="rId16"/>
    <p:sldId id="261" r:id="rId17"/>
    <p:sldId id="262" r:id="rId18"/>
    <p:sldId id="26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309" r:id="rId36"/>
    <p:sldId id="310" r:id="rId37"/>
    <p:sldId id="311" r:id="rId38"/>
    <p:sldId id="294" r:id="rId39"/>
    <p:sldId id="305" r:id="rId40"/>
    <p:sldId id="306" r:id="rId41"/>
    <p:sldId id="307" r:id="rId42"/>
    <p:sldId id="308" r:id="rId43"/>
    <p:sldId id="296" r:id="rId44"/>
    <p:sldId id="297" r:id="rId45"/>
    <p:sldId id="312" r:id="rId46"/>
    <p:sldId id="313" r:id="rId47"/>
    <p:sldId id="314" r:id="rId48"/>
    <p:sldId id="315" r:id="rId49"/>
    <p:sldId id="316" r:id="rId50"/>
    <p:sldId id="317" r:id="rId51"/>
    <p:sldId id="301" r:id="rId52"/>
    <p:sldId id="302" r:id="rId53"/>
    <p:sldId id="318" r:id="rId54"/>
    <p:sldId id="303" r:id="rId55"/>
    <p:sldId id="30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F0C6-E9E9-4775-858A-F758660CF943}" type="datetimeFigureOut">
              <a:rPr lang="en-GB" smtClean="0"/>
              <a:t>06/03/2014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F9D28-51C9-4CF6-8E6B-B2C62A3C0DBE}" type="slidenum">
              <a:rPr lang="en-GB" smtClean="0"/>
              <a:t>‹#›</a:t>
            </a:fld>
            <a:endParaRPr lang="en-GB"/>
          </a:p>
        </p:txBody>
      </p:sp>
    </p:spTree>
    <p:extLst>
      <p:ext uri="{BB962C8B-B14F-4D97-AF65-F5344CB8AC3E}">
        <p14:creationId xmlns:p14="http://schemas.microsoft.com/office/powerpoint/2010/main" val="221293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an august heritage in this country for the history of computing.  I know that were I brought up in America,</a:t>
            </a:r>
            <a:r>
              <a:rPr lang="en-GB" baseline="0" dirty="0" smtClean="0"/>
              <a:t> or Germany I may have a different slant on such history but we have some extraordinary stories to tell about our role in this revolution. </a:t>
            </a:r>
            <a:endParaRPr lang="en-GB" dirty="0" smtClean="0"/>
          </a:p>
          <a:p>
            <a:r>
              <a:rPr lang="en-GB" dirty="0" smtClean="0"/>
              <a:t>Augusta</a:t>
            </a:r>
            <a:r>
              <a:rPr lang="en-GB" baseline="0" dirty="0" smtClean="0"/>
              <a:t> Ada Byron born Augusta Ada Byron in 1815 saw the potential in Charles’ Babbage’s Analytical engine of 1843.  Her notes on the engine are recognised as the first algorithm intended to be processed by a machine.</a:t>
            </a:r>
            <a:endParaRPr lang="en-GB" dirty="0"/>
          </a:p>
        </p:txBody>
      </p:sp>
      <p:sp>
        <p:nvSpPr>
          <p:cNvPr id="4" name="Slide Number Placeholder 3"/>
          <p:cNvSpPr>
            <a:spLocks noGrp="1"/>
          </p:cNvSpPr>
          <p:nvPr>
            <p:ph type="sldNum" sz="quarter" idx="10"/>
          </p:nvPr>
        </p:nvSpPr>
        <p:spPr/>
        <p:txBody>
          <a:bodyPr/>
          <a:lstStyle/>
          <a:p>
            <a:fld id="{AB265BE4-577F-477B-9769-B22C71F2463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7369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Colossus @ </a:t>
            </a:r>
            <a:r>
              <a:rPr lang="en-GB" dirty="0" err="1" smtClean="0"/>
              <a:t>BletchleyPark</a:t>
            </a:r>
            <a:r>
              <a:rPr lang="en-GB" dirty="0" smtClean="0"/>
              <a:t>.  Designed by Tommy Flowers to help decipher encrypted</a:t>
            </a:r>
            <a:r>
              <a:rPr lang="en-GB" baseline="0" dirty="0" smtClean="0"/>
              <a:t> </a:t>
            </a:r>
            <a:r>
              <a:rPr lang="en-GB" baseline="0" dirty="0" err="1" smtClean="0"/>
              <a:t>teleprinter</a:t>
            </a:r>
            <a:r>
              <a:rPr lang="en-GB" baseline="0" dirty="0" smtClean="0"/>
              <a:t> messages.  It is the first </a:t>
            </a:r>
            <a:r>
              <a:rPr lang="en-GB" dirty="0" smtClean="0"/>
              <a:t>programmable digital computer. Dot and Elsie shown here operating it in 1943.   It</a:t>
            </a:r>
            <a:r>
              <a:rPr lang="en-GB" baseline="0" dirty="0" smtClean="0"/>
              <a:t> was some years before the notion of a computer as a general purpose machine would come to prominence …</a:t>
            </a:r>
            <a:endParaRPr lang="en-GB" dirty="0"/>
          </a:p>
        </p:txBody>
      </p:sp>
      <p:sp>
        <p:nvSpPr>
          <p:cNvPr id="4" name="Slide Number Placeholder 3"/>
          <p:cNvSpPr>
            <a:spLocks noGrp="1"/>
          </p:cNvSpPr>
          <p:nvPr>
            <p:ph type="sldNum" sz="quarter" idx="10"/>
          </p:nvPr>
        </p:nvSpPr>
        <p:spPr/>
        <p:txBody>
          <a:bodyPr/>
          <a:lstStyle/>
          <a:p>
            <a:fld id="{AB265BE4-577F-477B-9769-B22C71F24639}"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62600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And this was created here in Manchester – of course! The first stored program computer using a whopping 128 bytes of memory</a:t>
            </a:r>
            <a:endParaRPr lang="en-GB" dirty="0"/>
          </a:p>
        </p:txBody>
      </p:sp>
      <p:sp>
        <p:nvSpPr>
          <p:cNvPr id="4" name="Slide Number Placeholder 3"/>
          <p:cNvSpPr>
            <a:spLocks noGrp="1"/>
          </p:cNvSpPr>
          <p:nvPr>
            <p:ph type="sldNum" sz="quarter" idx="10"/>
          </p:nvPr>
        </p:nvSpPr>
        <p:spPr/>
        <p:txBody>
          <a:bodyPr/>
          <a:lstStyle/>
          <a:p>
            <a:fld id="{AB265BE4-577F-477B-9769-B22C71F2463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8260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Lyons built their own computers</a:t>
            </a:r>
            <a:r>
              <a:rPr lang="en-GB" baseline="0" dirty="0" smtClean="0"/>
              <a:t> to help with the distribution of cakes and other perishable goods.  They also handled their accounts and payroll.</a:t>
            </a:r>
          </a:p>
          <a:p>
            <a:endParaRPr lang="en-GB" baseline="0" dirty="0" smtClean="0"/>
          </a:p>
          <a:p>
            <a:r>
              <a:rPr lang="en-GB" baseline="0" dirty="0" smtClean="0"/>
              <a:t>But I do not need to expand on this any more I think.  We have an extraordinary legacy, some extraordinary pioneers and a history in computer science of which we can be justly proud.</a:t>
            </a:r>
            <a:endParaRPr lang="en-GB" dirty="0"/>
          </a:p>
        </p:txBody>
      </p:sp>
      <p:sp>
        <p:nvSpPr>
          <p:cNvPr id="4" name="Slide Number Placeholder 3"/>
          <p:cNvSpPr>
            <a:spLocks noGrp="1"/>
          </p:cNvSpPr>
          <p:nvPr>
            <p:ph type="sldNum" sz="quarter" idx="10"/>
          </p:nvPr>
        </p:nvSpPr>
        <p:spPr/>
        <p:txBody>
          <a:bodyPr/>
          <a:lstStyle/>
          <a:p>
            <a:fld id="{AB265BE4-577F-477B-9769-B22C71F2463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3854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revolution in personal computing is our more recent</a:t>
            </a:r>
            <a:r>
              <a:rPr lang="en-GB" baseline="0" dirty="0" smtClean="0"/>
              <a:t> phenomenon.  I am, of course, far too young to remember this!  This a</a:t>
            </a:r>
            <a:r>
              <a:rPr lang="en-GB" dirty="0" smtClean="0"/>
              <a:t>dvert from the 80s</a:t>
            </a:r>
            <a:r>
              <a:rPr lang="en-GB" baseline="0" dirty="0" smtClean="0"/>
              <a:t> Observer (“Saturday’s Child”) talks about expectations and challenge. The </a:t>
            </a:r>
            <a:r>
              <a:rPr lang="en-GB" baseline="0" dirty="0" err="1" smtClean="0"/>
              <a:t>sinclair</a:t>
            </a:r>
            <a:r>
              <a:rPr lang="en-GB" baseline="0" dirty="0" smtClean="0"/>
              <a:t> range and the BBC micro simply too off!  At the time Britain had the highest number of computers her head in the world.  Note, and this is the important point isn’t it that when these computers were sold they came with DETAILED programming and user guides. It was a natural consequence that Computer studies would become popular in school, and the exams were tough!</a:t>
            </a:r>
            <a:endParaRPr lang="en-GB" dirty="0"/>
          </a:p>
        </p:txBody>
      </p:sp>
      <p:sp>
        <p:nvSpPr>
          <p:cNvPr id="4" name="Slide Number Placeholder 3"/>
          <p:cNvSpPr>
            <a:spLocks noGrp="1"/>
          </p:cNvSpPr>
          <p:nvPr>
            <p:ph type="sldNum" sz="quarter" idx="10"/>
          </p:nvPr>
        </p:nvSpPr>
        <p:spPr/>
        <p:txBody>
          <a:bodyPr/>
          <a:lstStyle/>
          <a:p>
            <a:fld id="{CF6374AC-E6C2-454D-8B79-C54807B410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629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2C8E2-9B43-4178-BB63-3DE4F1E3C2BD}" type="slidenum">
              <a:rPr lang="en-GB"/>
              <a:pPr/>
              <a:t>16</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 is building a variety of activities that</a:t>
            </a:r>
            <a:r>
              <a:rPr lang="en-GB" baseline="0" dirty="0" smtClean="0"/>
              <a:t> directly support teachers</a:t>
            </a:r>
            <a:endParaRPr lang="en-GB" dirty="0"/>
          </a:p>
        </p:txBody>
      </p:sp>
      <p:sp>
        <p:nvSpPr>
          <p:cNvPr id="4" name="Slide Number Placeholder 3"/>
          <p:cNvSpPr>
            <a:spLocks noGrp="1"/>
          </p:cNvSpPr>
          <p:nvPr>
            <p:ph type="sldNum" sz="quarter" idx="10"/>
          </p:nvPr>
        </p:nvSpPr>
        <p:spPr/>
        <p:txBody>
          <a:bodyPr/>
          <a:lstStyle/>
          <a:p>
            <a:fld id="{14D00EF0-BE82-4285-A443-406A98E8C6E8}" type="slidenum">
              <a:rPr lang="en-GB" smtClean="0"/>
              <a:t>34</a:t>
            </a:fld>
            <a:endParaRPr lang="en-GB"/>
          </a:p>
        </p:txBody>
      </p:sp>
    </p:spTree>
    <p:extLst>
      <p:ext uri="{BB962C8B-B14F-4D97-AF65-F5344CB8AC3E}">
        <p14:creationId xmlns:p14="http://schemas.microsoft.com/office/powerpoint/2010/main" val="190500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 with BCS, have launched the Network of Excellence to provide a</a:t>
            </a:r>
            <a:r>
              <a:rPr lang="en-GB" baseline="0" dirty="0" smtClean="0"/>
              <a:t> start to the issue of CPD for teachers.  It’s a drop in an enormous ocean but we have to start somewhere.  Bill will provide more detail but  …</a:t>
            </a:r>
            <a:endParaRPr lang="en-GB" dirty="0"/>
          </a:p>
        </p:txBody>
      </p:sp>
      <p:sp>
        <p:nvSpPr>
          <p:cNvPr id="4" name="Slide Number Placeholder 3"/>
          <p:cNvSpPr>
            <a:spLocks noGrp="1"/>
          </p:cNvSpPr>
          <p:nvPr>
            <p:ph type="sldNum" sz="quarter" idx="10"/>
          </p:nvPr>
        </p:nvSpPr>
        <p:spPr/>
        <p:txBody>
          <a:bodyPr/>
          <a:lstStyle/>
          <a:p>
            <a:fld id="{AB265BE4-577F-477B-9769-B22C71F24639}" type="slidenum">
              <a:rPr lang="en-GB" smtClean="0"/>
              <a:t>40</a:t>
            </a:fld>
            <a:endParaRPr lang="en-GB"/>
          </a:p>
        </p:txBody>
      </p:sp>
    </p:spTree>
    <p:extLst>
      <p:ext uri="{BB962C8B-B14F-4D97-AF65-F5344CB8AC3E}">
        <p14:creationId xmlns:p14="http://schemas.microsoft.com/office/powerpoint/2010/main" val="337620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79A60-176B-42DC-9005-F91F5C08F070}" type="slidenum">
              <a:rPr lang="en-GB"/>
              <a:pPr/>
              <a:t>52</a:t>
            </a:fld>
            <a:endParaRPr lang="en-GB"/>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24CC2C-3E19-4834-9957-CCBBC419AB80}" type="datetimeFigureOut">
              <a:rPr lang="en-GB" smtClean="0"/>
              <a:t>06/03/2014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246418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24CC2C-3E19-4834-9957-CCBBC419AB80}" type="datetimeFigureOut">
              <a:rPr lang="en-GB" smtClean="0"/>
              <a:t>06/03/2014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19554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24CC2C-3E19-4834-9957-CCBBC419AB80}" type="datetimeFigureOut">
              <a:rPr lang="en-GB" smtClean="0"/>
              <a:t>06/03/2014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99371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7890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847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12882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96404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8086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51102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14011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8310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24CC2C-3E19-4834-9957-CCBBC419AB80}" type="datetimeFigureOut">
              <a:rPr lang="en-GB" smtClean="0"/>
              <a:t>06/03/2014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1355832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96546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53671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42260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82244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83451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9390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88191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65225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45116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9781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24CC2C-3E19-4834-9957-CCBBC419AB80}" type="datetimeFigureOut">
              <a:rPr lang="en-GB" smtClean="0"/>
              <a:t>06/03/2014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2908899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21006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7173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40105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87795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347542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2611986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1297271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22288" y="881063"/>
            <a:ext cx="41687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43463" y="881063"/>
            <a:ext cx="41687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595311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3207702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16882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24CC2C-3E19-4834-9957-CCBBC419AB80}" type="datetimeFigureOut">
              <a:rPr lang="en-GB" smtClean="0"/>
              <a:t>06/03/2014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3993436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1575135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2846852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790738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1080318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9750" y="163513"/>
            <a:ext cx="2122488" cy="51371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2288" y="163513"/>
            <a:ext cx="6215062" cy="5137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2279624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2288" y="163513"/>
            <a:ext cx="8001000" cy="587375"/>
          </a:xfr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xfrm>
            <a:off x="4506913" y="6237288"/>
            <a:ext cx="1981200" cy="474662"/>
          </a:xfrm>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611328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22288" y="163513"/>
            <a:ext cx="8001000" cy="5873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22288" y="881063"/>
            <a:ext cx="41687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43463" y="881063"/>
            <a:ext cx="416877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4506913" y="6237288"/>
            <a:ext cx="1981200" cy="474662"/>
          </a:xfrm>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369690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2288" y="163513"/>
            <a:ext cx="8001000" cy="5873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22288" y="881063"/>
            <a:ext cx="8489950" cy="4419600"/>
          </a:xfrm>
        </p:spPr>
        <p:txBody>
          <a:bodyPr/>
          <a:lstStyle/>
          <a:p>
            <a:endParaRPr lang="en-GB"/>
          </a:p>
        </p:txBody>
      </p:sp>
      <p:sp>
        <p:nvSpPr>
          <p:cNvPr id="4" name="Slide Number Placeholder 3"/>
          <p:cNvSpPr>
            <a:spLocks noGrp="1"/>
          </p:cNvSpPr>
          <p:nvPr>
            <p:ph type="sldNum" sz="quarter" idx="10"/>
          </p:nvPr>
        </p:nvSpPr>
        <p:spPr>
          <a:xfrm>
            <a:off x="4506913" y="6237288"/>
            <a:ext cx="1981200" cy="474662"/>
          </a:xfrm>
        </p:spPr>
        <p:txBody>
          <a:bodyPr/>
          <a:lstStyle>
            <a:lvl1pPr>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391378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24CC2C-3E19-4834-9957-CCBBC419AB80}" type="datetimeFigureOut">
              <a:rPr lang="en-GB" smtClean="0"/>
              <a:t>06/03/2014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21746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24CC2C-3E19-4834-9957-CCBBC419AB80}" type="datetimeFigureOut">
              <a:rPr lang="en-GB" smtClean="0"/>
              <a:t>06/03/2014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26470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4CC2C-3E19-4834-9957-CCBBC419AB80}" type="datetimeFigureOut">
              <a:rPr lang="en-GB" smtClean="0"/>
              <a:t>06/03/2014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330704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4CC2C-3E19-4834-9957-CCBBC419AB80}" type="datetimeFigureOut">
              <a:rPr lang="en-GB" smtClean="0"/>
              <a:t>06/03/2014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334605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4CC2C-3E19-4834-9957-CCBBC419AB80}" type="datetimeFigureOut">
              <a:rPr lang="en-GB" smtClean="0"/>
              <a:t>06/03/2014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1011B-0F8E-47C1-9924-32F5B21D47F9}" type="slidenum">
              <a:rPr lang="en-GB" smtClean="0"/>
              <a:t>‹#›</a:t>
            </a:fld>
            <a:endParaRPr lang="en-GB"/>
          </a:p>
        </p:txBody>
      </p:sp>
    </p:spTree>
    <p:extLst>
      <p:ext uri="{BB962C8B-B14F-4D97-AF65-F5344CB8AC3E}">
        <p14:creationId xmlns:p14="http://schemas.microsoft.com/office/powerpoint/2010/main" val="371676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4CC2C-3E19-4834-9957-CCBBC419AB80}" type="datetimeFigureOut">
              <a:rPr lang="en-GB" smtClean="0"/>
              <a:t>06/03/2014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1011B-0F8E-47C1-9924-32F5B21D47F9}" type="slidenum">
              <a:rPr lang="en-GB" smtClean="0"/>
              <a:t>‹#›</a:t>
            </a:fld>
            <a:endParaRPr lang="en-GB"/>
          </a:p>
        </p:txBody>
      </p:sp>
    </p:spTree>
    <p:extLst>
      <p:ext uri="{BB962C8B-B14F-4D97-AF65-F5344CB8AC3E}">
        <p14:creationId xmlns:p14="http://schemas.microsoft.com/office/powerpoint/2010/main" val="4747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93495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C87B7-ED47-4049-8183-BEFD283494F2}" type="datetimeFigureOut">
              <a:rPr lang="en-GB" smtClean="0">
                <a:solidFill>
                  <a:prstClr val="white">
                    <a:tint val="75000"/>
                  </a:prstClr>
                </a:solidFill>
              </a:rPr>
              <a:pPr/>
              <a:t>06/03/2014</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1626F-082B-466F-A8BE-AB7B68C7AB4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409427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ggradient-lef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bwMode="auto">
          <a:xfrm>
            <a:off x="522288" y="163513"/>
            <a:ext cx="80010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3" rIns="91320" bIns="45663" numCol="1" anchor="b" anchorCtr="0" compatLnSpc="1">
            <a:prstTxWarp prst="textNoShape">
              <a:avLst/>
            </a:prstTxWarp>
          </a:bodyPr>
          <a:lstStyle/>
          <a:p>
            <a:pPr lvl="0"/>
            <a:r>
              <a:rPr lang="en-GB" smtClean="0"/>
              <a:t>Click to edit Master title style</a:t>
            </a:r>
          </a:p>
        </p:txBody>
      </p:sp>
      <p:sp>
        <p:nvSpPr>
          <p:cNvPr id="6148" name="Rectangle 4"/>
          <p:cNvSpPr>
            <a:spLocks noGrp="1" noChangeArrowheads="1"/>
          </p:cNvSpPr>
          <p:nvPr>
            <p:ph type="body" idx="1"/>
          </p:nvPr>
        </p:nvSpPr>
        <p:spPr bwMode="auto">
          <a:xfrm>
            <a:off x="522288" y="881063"/>
            <a:ext cx="84899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3" rIns="91320" bIns="45663"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9" name="Line 5"/>
          <p:cNvSpPr>
            <a:spLocks noChangeShapeType="1"/>
          </p:cNvSpPr>
          <p:nvPr/>
        </p:nvSpPr>
        <p:spPr bwMode="auto">
          <a:xfrm flipV="1">
            <a:off x="131763" y="6107113"/>
            <a:ext cx="8880475"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0" name="Rectangle 6"/>
          <p:cNvSpPr>
            <a:spLocks noGrp="1" noChangeArrowheads="1"/>
          </p:cNvSpPr>
          <p:nvPr>
            <p:ph type="sldNum" sz="quarter" idx="4"/>
          </p:nvPr>
        </p:nvSpPr>
        <p:spPr bwMode="auto">
          <a:xfrm>
            <a:off x="4506913" y="6237288"/>
            <a:ext cx="19812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3" rIns="91320" bIns="45663" numCol="1" anchor="t" anchorCtr="0" compatLnSpc="1">
            <a:prstTxWarp prst="textNoShape">
              <a:avLst/>
            </a:prstTxWarp>
          </a:bodyPr>
          <a:lstStyle>
            <a:lvl1pPr algn="r">
              <a:defRPr sz="1200">
                <a:latin typeface="+mn-lt"/>
              </a:defRPr>
            </a:lvl1pPr>
          </a:lstStyle>
          <a:p>
            <a:fld id="{E071011B-0F8E-47C1-9924-32F5B21D47F9}" type="slidenum">
              <a:rPr lang="en-GB" smtClean="0"/>
              <a:t>‹#›</a:t>
            </a:fld>
            <a:endParaRPr lang="en-GB"/>
          </a:p>
        </p:txBody>
      </p:sp>
      <p:sp>
        <p:nvSpPr>
          <p:cNvPr id="6151" name="Rectangle 7"/>
          <p:cNvSpPr>
            <a:spLocks noChangeArrowheads="1"/>
          </p:cNvSpPr>
          <p:nvPr/>
        </p:nvSpPr>
        <p:spPr bwMode="auto">
          <a:xfrm>
            <a:off x="131763" y="163513"/>
            <a:ext cx="8880475" cy="59436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wrap="none" lIns="82849" tIns="41425" rIns="82849" bIns="41425" anchor="ctr"/>
          <a:lstStyle/>
          <a:p>
            <a:pPr algn="ctr" defTabSz="828675" hangingPunct="0">
              <a:lnSpc>
                <a:spcPct val="93000"/>
              </a:lnSpc>
              <a:buClr>
                <a:srgbClr val="000000"/>
              </a:buClr>
              <a:buSzPct val="100000"/>
              <a:buFont typeface="Times New Roman" pitchFamily="18" charset="0"/>
              <a:buNone/>
            </a:pPr>
            <a:endParaRPr lang="en-US" sz="1600"/>
          </a:p>
        </p:txBody>
      </p:sp>
      <p:pic>
        <p:nvPicPr>
          <p:cNvPr id="6152" name="Picture 8" descr="cas-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763" y="6264275"/>
            <a:ext cx="3395662" cy="506413"/>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ChangeArrowheads="1"/>
          </p:cNvSpPr>
          <p:nvPr/>
        </p:nvSpPr>
        <p:spPr bwMode="auto">
          <a:xfrm>
            <a:off x="131763" y="98425"/>
            <a:ext cx="8880475" cy="654050"/>
          </a:xfrm>
          <a:prstGeom prst="rect">
            <a:avLst/>
          </a:prstGeom>
          <a:gradFill rotWithShape="1">
            <a:gsLst>
              <a:gs pos="0">
                <a:schemeClr val="bg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49" tIns="41425" rIns="82849" bIns="41425" anchor="ctr"/>
          <a:lstStyle/>
          <a:p>
            <a:pPr algn="ctr" defTabSz="828675" hangingPunct="0">
              <a:lnSpc>
                <a:spcPct val="93000"/>
              </a:lnSpc>
              <a:buClr>
                <a:srgbClr val="000000"/>
              </a:buClr>
              <a:buSzPct val="100000"/>
              <a:buFont typeface="Times New Roman" pitchFamily="18" charset="0"/>
              <a:buNone/>
            </a:pPr>
            <a:endParaRPr lang="en-US" sz="1600">
              <a:solidFill>
                <a:schemeClr val="bg1"/>
              </a:solidFill>
            </a:endParaRPr>
          </a:p>
        </p:txBody>
      </p:sp>
      <p:pic>
        <p:nvPicPr>
          <p:cNvPr id="6154" name="Picture 10" descr="BCS_Acad_Comp_CMYK_H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72400" y="6178550"/>
            <a:ext cx="1239838" cy="679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txStyles>
    <p:titleStyle>
      <a:lvl1pPr algn="l" rtl="0" fontAlgn="base">
        <a:spcBef>
          <a:spcPct val="0"/>
        </a:spcBef>
        <a:spcAft>
          <a:spcPct val="0"/>
        </a:spcAft>
        <a:defRPr sz="3300">
          <a:solidFill>
            <a:schemeClr val="hlink"/>
          </a:solidFill>
          <a:latin typeface="+mj-lt"/>
          <a:ea typeface="+mj-ea"/>
          <a:cs typeface="+mj-cs"/>
        </a:defRPr>
      </a:lvl1pPr>
      <a:lvl2pPr algn="l" rtl="0" fontAlgn="base">
        <a:spcBef>
          <a:spcPct val="0"/>
        </a:spcBef>
        <a:spcAft>
          <a:spcPct val="0"/>
        </a:spcAft>
        <a:defRPr sz="3300">
          <a:solidFill>
            <a:schemeClr val="hlink"/>
          </a:solidFill>
          <a:latin typeface="Verdana" pitchFamily="34" charset="0"/>
        </a:defRPr>
      </a:lvl2pPr>
      <a:lvl3pPr algn="l" rtl="0" fontAlgn="base">
        <a:spcBef>
          <a:spcPct val="0"/>
        </a:spcBef>
        <a:spcAft>
          <a:spcPct val="0"/>
        </a:spcAft>
        <a:defRPr sz="3300">
          <a:solidFill>
            <a:schemeClr val="hlink"/>
          </a:solidFill>
          <a:latin typeface="Verdana" pitchFamily="34" charset="0"/>
        </a:defRPr>
      </a:lvl3pPr>
      <a:lvl4pPr algn="l" rtl="0" fontAlgn="base">
        <a:spcBef>
          <a:spcPct val="0"/>
        </a:spcBef>
        <a:spcAft>
          <a:spcPct val="0"/>
        </a:spcAft>
        <a:defRPr sz="3300">
          <a:solidFill>
            <a:schemeClr val="hlink"/>
          </a:solidFill>
          <a:latin typeface="Verdana" pitchFamily="34" charset="0"/>
        </a:defRPr>
      </a:lvl4pPr>
      <a:lvl5pPr algn="l" rtl="0" fontAlgn="base">
        <a:spcBef>
          <a:spcPct val="0"/>
        </a:spcBef>
        <a:spcAft>
          <a:spcPct val="0"/>
        </a:spcAft>
        <a:defRPr sz="3300">
          <a:solidFill>
            <a:schemeClr val="hlink"/>
          </a:solidFill>
          <a:latin typeface="Verdana" pitchFamily="34" charset="0"/>
        </a:defRPr>
      </a:lvl5pPr>
      <a:lvl6pPr marL="457200" algn="l" rtl="0" fontAlgn="base">
        <a:spcBef>
          <a:spcPct val="0"/>
        </a:spcBef>
        <a:spcAft>
          <a:spcPct val="0"/>
        </a:spcAft>
        <a:defRPr sz="3300">
          <a:solidFill>
            <a:schemeClr val="hlink"/>
          </a:solidFill>
          <a:latin typeface="Verdana" pitchFamily="34" charset="0"/>
        </a:defRPr>
      </a:lvl6pPr>
      <a:lvl7pPr marL="914400" algn="l" rtl="0" fontAlgn="base">
        <a:spcBef>
          <a:spcPct val="0"/>
        </a:spcBef>
        <a:spcAft>
          <a:spcPct val="0"/>
        </a:spcAft>
        <a:defRPr sz="3300">
          <a:solidFill>
            <a:schemeClr val="hlink"/>
          </a:solidFill>
          <a:latin typeface="Verdana" pitchFamily="34" charset="0"/>
        </a:defRPr>
      </a:lvl7pPr>
      <a:lvl8pPr marL="1371600" algn="l" rtl="0" fontAlgn="base">
        <a:spcBef>
          <a:spcPct val="0"/>
        </a:spcBef>
        <a:spcAft>
          <a:spcPct val="0"/>
        </a:spcAft>
        <a:defRPr sz="3300">
          <a:solidFill>
            <a:schemeClr val="hlink"/>
          </a:solidFill>
          <a:latin typeface="Verdana" pitchFamily="34" charset="0"/>
        </a:defRPr>
      </a:lvl8pPr>
      <a:lvl9pPr marL="1828800" algn="l" rtl="0" fontAlgn="base">
        <a:spcBef>
          <a:spcPct val="0"/>
        </a:spcBef>
        <a:spcAft>
          <a:spcPct val="0"/>
        </a:spcAft>
        <a:defRPr sz="3300">
          <a:solidFill>
            <a:schemeClr val="hlink"/>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mon.humphreys@computingatschool.org.uk" TargetMode="External"/><Relationship Id="rId2" Type="http://schemas.openxmlformats.org/officeDocument/2006/relationships/slideLayout" Target="../slideLayouts/slideLayout3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7.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7.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7.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7.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putingatschool.org.uk/index.php?id=cacfs"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5.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3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hyperlink" Target="mailto:simon.humphreys@computingatschool.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The Computing Curriculum</a:t>
            </a:r>
            <a:endParaRPr lang="en-GB" dirty="0"/>
          </a:p>
        </p:txBody>
      </p:sp>
      <p:sp>
        <p:nvSpPr>
          <p:cNvPr id="3" name="Subtitle 2"/>
          <p:cNvSpPr>
            <a:spLocks noGrp="1"/>
          </p:cNvSpPr>
          <p:nvPr>
            <p:ph type="subTitle" idx="1"/>
          </p:nvPr>
        </p:nvSpPr>
        <p:spPr/>
        <p:txBody>
          <a:bodyPr/>
          <a:lstStyle/>
          <a:p>
            <a:r>
              <a:rPr lang="en-GB" sz="1800" dirty="0" smtClean="0"/>
              <a:t>Simon Humphreys</a:t>
            </a:r>
          </a:p>
          <a:p>
            <a:r>
              <a:rPr lang="en-GB" sz="1800" dirty="0" smtClean="0"/>
              <a:t>Computing At School</a:t>
            </a:r>
          </a:p>
          <a:p>
            <a:r>
              <a:rPr lang="en-GB" sz="1800" dirty="0" smtClean="0"/>
              <a:t>6</a:t>
            </a:r>
            <a:r>
              <a:rPr lang="en-GB" sz="1800" baseline="30000" dirty="0" smtClean="0"/>
              <a:t>th</a:t>
            </a:r>
            <a:r>
              <a:rPr lang="en-GB" sz="1800" dirty="0" smtClean="0"/>
              <a:t> </a:t>
            </a:r>
            <a:r>
              <a:rPr lang="en-GB" sz="1800" dirty="0" smtClean="0"/>
              <a:t>March </a:t>
            </a:r>
            <a:r>
              <a:rPr lang="en-GB" sz="1800" dirty="0" smtClean="0"/>
              <a:t>2014</a:t>
            </a:r>
            <a:endParaRPr lang="en-GB" sz="1800" dirty="0" smtClean="0"/>
          </a:p>
          <a:p>
            <a:r>
              <a:rPr lang="en-GB" sz="1800" dirty="0" smtClean="0">
                <a:solidFill>
                  <a:schemeClr val="hlink"/>
                </a:solidFill>
                <a:hlinkClick r:id="rId3"/>
              </a:rPr>
              <a:t>simon.humphreys</a:t>
            </a:r>
            <a:r>
              <a:rPr lang="en-GB" sz="1800" dirty="0" smtClean="0">
                <a:solidFill>
                  <a:schemeClr val="hlink"/>
                </a:solidFill>
                <a:hlinkClick r:id="rId3"/>
              </a:rPr>
              <a:t>@computingatschool.org.uk</a:t>
            </a:r>
            <a:r>
              <a:rPr lang="en-GB" sz="1800" dirty="0" smtClean="0">
                <a:solidFill>
                  <a:schemeClr val="hlink"/>
                </a:solidFill>
              </a:rPr>
              <a:t>,</a:t>
            </a:r>
          </a:p>
          <a:p>
            <a:r>
              <a:rPr lang="en-GB" sz="1800" dirty="0" smtClean="0">
                <a:solidFill>
                  <a:schemeClr val="hlink"/>
                </a:solidFill>
              </a:rPr>
              <a:t>@</a:t>
            </a:r>
            <a:r>
              <a:rPr lang="en-GB" sz="1800" dirty="0" err="1" smtClean="0">
                <a:solidFill>
                  <a:schemeClr val="hlink"/>
                </a:solidFill>
              </a:rPr>
              <a:t>CompAtSch</a:t>
            </a:r>
            <a:endParaRPr lang="en-GB" sz="1800" dirty="0"/>
          </a:p>
        </p:txBody>
      </p:sp>
    </p:spTree>
    <p:extLst>
      <p:ext uri="{BB962C8B-B14F-4D97-AF65-F5344CB8AC3E}">
        <p14:creationId xmlns:p14="http://schemas.microsoft.com/office/powerpoint/2010/main" val="779563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dirty="0" smtClean="0"/>
              <a:t>“In my vision, the child </a:t>
            </a:r>
            <a:r>
              <a:rPr lang="en-GB" dirty="0" err="1" smtClean="0"/>
              <a:t>progams</a:t>
            </a:r>
            <a:r>
              <a:rPr lang="en-GB" dirty="0" smtClean="0"/>
              <a:t> the computer and, in so doing both acquires a sense of mastery over a piece of the most modern and powerful technology and establishes an intimate contact with some of the deepest ideas from science, from mathematics, and from the art of intellectual model building”</a:t>
            </a:r>
          </a:p>
          <a:p>
            <a:pPr marL="0" indent="0">
              <a:buNone/>
            </a:pPr>
            <a:endParaRPr lang="en-GB" dirty="0"/>
          </a:p>
          <a:p>
            <a:pPr marL="0" indent="0">
              <a:buNone/>
            </a:pPr>
            <a:r>
              <a:rPr lang="en-GB" dirty="0" smtClean="0">
                <a:solidFill>
                  <a:schemeClr val="accent2"/>
                </a:solidFill>
              </a:rPr>
              <a:t>Seymour </a:t>
            </a:r>
            <a:r>
              <a:rPr lang="en-GB" dirty="0" err="1" smtClean="0">
                <a:solidFill>
                  <a:schemeClr val="accent2"/>
                </a:solidFill>
              </a:rPr>
              <a:t>Papert</a:t>
            </a:r>
            <a:r>
              <a:rPr lang="en-GB" dirty="0" smtClean="0">
                <a:solidFill>
                  <a:schemeClr val="accent2"/>
                </a:solidFill>
              </a:rPr>
              <a:t>, 1980</a:t>
            </a:r>
            <a:endParaRPr lang="en-GB" dirty="0">
              <a:solidFill>
                <a:schemeClr val="accent2"/>
              </a:solidFill>
            </a:endParaRPr>
          </a:p>
        </p:txBody>
      </p:sp>
    </p:spTree>
    <p:extLst>
      <p:ext uri="{BB962C8B-B14F-4D97-AF65-F5344CB8AC3E}">
        <p14:creationId xmlns:p14="http://schemas.microsoft.com/office/powerpoint/2010/main" val="41056943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Computing At School (2008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5600" y="1772816"/>
            <a:ext cx="4397674" cy="3168352"/>
          </a:xfrm>
        </p:spPr>
      </p:pic>
      <p:sp>
        <p:nvSpPr>
          <p:cNvPr id="6" name="Content Placeholder 2"/>
          <p:cNvSpPr txBox="1">
            <a:spLocks/>
          </p:cNvSpPr>
          <p:nvPr/>
        </p:nvSpPr>
        <p:spPr bwMode="auto">
          <a:xfrm>
            <a:off x="457200" y="980728"/>
            <a:ext cx="4114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3" rIns="91320" bIns="45663" numCol="1" anchor="t" anchorCtr="0" compatLnSpc="1">
            <a:prstTxWarp prst="textNoShape">
              <a:avLst/>
            </a:prstTxWarp>
            <a:normAutofit/>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GB" kern="0" dirty="0" smtClean="0"/>
              <a:t>Computer Science should be </a:t>
            </a:r>
            <a:r>
              <a:rPr lang="en-GB" b="1" kern="0" dirty="0" smtClean="0">
                <a:solidFill>
                  <a:schemeClr val="accent2"/>
                </a:solidFill>
              </a:rPr>
              <a:t>recognised in school as a rigorous subject discipline</a:t>
            </a:r>
            <a:r>
              <a:rPr lang="en-GB" kern="0" dirty="0" smtClean="0"/>
              <a:t>, like physics or history, quite distinct from the (useful) skills of digital literacy.</a:t>
            </a:r>
          </a:p>
        </p:txBody>
      </p:sp>
    </p:spTree>
    <p:extLst>
      <p:ext uri="{BB962C8B-B14F-4D97-AF65-F5344CB8AC3E}">
        <p14:creationId xmlns:p14="http://schemas.microsoft.com/office/powerpoint/2010/main" val="3025564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Next Gen</a:t>
            </a:r>
            <a:endParaRPr lang="en-GB" dirty="0"/>
          </a:p>
        </p:txBody>
      </p:sp>
      <p:sp>
        <p:nvSpPr>
          <p:cNvPr id="8" name="Content Placeholder 7"/>
          <p:cNvSpPr>
            <a:spLocks noGrp="1"/>
          </p:cNvSpPr>
          <p:nvPr>
            <p:ph sz="half" idx="1"/>
          </p:nvPr>
        </p:nvSpPr>
        <p:spPr>
          <a:xfrm>
            <a:off x="457200" y="1600200"/>
            <a:ext cx="4762872" cy="4525963"/>
          </a:xfrm>
        </p:spPr>
        <p:txBody>
          <a:bodyPr/>
          <a:lstStyle/>
          <a:p>
            <a:pPr marL="0" indent="0">
              <a:buNone/>
            </a:pPr>
            <a:r>
              <a:rPr lang="en-GB" dirty="0" smtClean="0"/>
              <a:t>Recommendation 1</a:t>
            </a:r>
          </a:p>
          <a:p>
            <a:pPr marL="0" indent="0">
              <a:buNone/>
            </a:pPr>
            <a:endParaRPr lang="en-GB" dirty="0" smtClean="0"/>
          </a:p>
          <a:p>
            <a:pPr marL="0" indent="0">
              <a:buNone/>
            </a:pPr>
            <a:r>
              <a:rPr lang="en-GB" dirty="0" smtClean="0"/>
              <a:t>Bring computer science into the National Curriculum as an essential discipline</a:t>
            </a:r>
            <a:endParaRPr lang="en-GB" dirty="0"/>
          </a:p>
        </p:txBody>
      </p:sp>
      <p:sp>
        <p:nvSpPr>
          <p:cNvPr id="10" name="AutoShape 2" descr="data:image/jpeg;base64,/9j/4AAQSkZJRgABAQAAAQABAAD/2wCEAAkGBhESERMQEhQWFBQVFhgSFBUVFxUXFBQUFRgVFRUVExYYHCYgFxkjGRUUHy8gJicpLCwtHCAxNTAqOCYtLCkBCQoKDgwOGg8PGiolHx8qKSwpLCksLzUpLCwvLiwpLCwsLCwsLCksKTUuNSwsLDUsKSoqLCkpLCstLCwpLCwpKf/AABEIAKsBKAMBIgACEQEDEQH/xAAcAAEAAQUBAQAAAAAAAAAAAAAABAECAwUIBgf/xABAEAACAgECAwUGBAQDBgcAAAABAgARAxIhBAUxEyJBUXEGNGFzgbIUMpGhIzNCUhVDsSQlYsHR4QcWU3KC8PH/xAAaAQEAAwEBAQAAAAAAAAAAAAAAAQIDBAUG/8QAKhEBAAIBAwMDBAEFAAAAAAAAAAERAgMSIQQxQROx8CJRYXHxFIGh0eH/2gAMAwEAAhEDEQA/APuMREBERAREQEREBERAhc693z/KyfY05R4fhy5RFFsxVFGwtmIAFnYbkTq7nXu+b5WT7DOVuD4js8mLJV6GTJXnoIav2hWWUezvEEZGKBBjLLkOR8eMKyMEZSXYC9RArx8JJx+w/GMWARLRBkdTn4dWxqd7yK2QFPCwaqxdWJO4f2yIwnE2MksnZs6ZDjdqZSpY6GB7qqp6WACTdyzN7X9w4+xsHhX4Ms+UvkKZHxvZyaQdKjHpVSNgTuakpaPivZviV/D6sRX8SuvASVAyL5gk0Oo611HnI3H8jz4F1ZEKrYW7UjUwLAbE70DPUc5/8QG4jRr4fEOzzdth0WuhOz7I4m2/iWox97b8g2kHjvbJyjJiTsySLa8b93e109kB0PXqPrC0PKMTMTekzMpmMkyyzCwlhWZqlGSWRTBUS4y2JhWVJWpkx4rBJNAbep8BKjNSlNK7kHUR3hV7A+AN7+glRiqXNjI6+V/SWxImB2lyD3Xh/k4/sWT5A5B7rw/ycf2LJ8qEREBERAREQEREBERAREQEREBERAREQERECFzn3fN8rJ9pnKtWB6TqrnPu+b5WT7DOVkGw+kmFMmApLHE9JzH2VfEcve1BEV1IX+YWcIV67EE/Hw85Bf2fz6gpTvNqAAZDZQWy7H8w/t6/CY49TpZxcZR8i206GpjNTHzs0hExkTdcb7O5ceI5WrZ+zK6l1A0DZo/ECut+Evw+zy9mjZMy43yKcmNNDt3BYDOy3oBI22Mmeo06uJvxxz7JjSzuq+f3aCpawmzHJM5xjKE7pAI3W9LNpDFb1BdW2oipZzPk2fBXapp1Egbqd1/MDpJoixtJjVwmajKL/afTyiLqWsOOWo2lgwqwbFgEfUHrJBWYnE2iVXt8fL+Xcxw43tOEzKRjYJpAOxP5SRrBAJDXY6G54fnePAuQpg1aVtS7EHtCCQXUAABfISNkMyYuJFaHFjwPiJKu1EaZeDxBnVWbSCQC3kJm4nhbJZCGF1tsf0lvB8R2T6mRX/4Xur868/WxFoerz+wLYncZDqRsa5MOVDasHXUpOm7qiDRPTy3njciVPQ8L7UsAFoKE3xigyp1LABgdyQKFVe8g+0nEa8xYrTt32IVUDaxqUhF2Gx/eWqIhaezrzkHuvD/Jx/YsnyByD3Xh/k4/sWT5iqREQEREBERAREQEREBERAREQEREBERAREQIXOfd83ysn2mcqg7D6TqrnXu+b5WT7GnKWNT3QvXYCutnpXxuTCuTe5va/KRm7orIyuu5Ohl0E15g6FJEx8R7Wszrk7PdS2RQXdlGVhSsA21L1C/vJPH511P23AN2hYb2wABvalFXV1XkNtpZlz42oLy490MV3yflBJazQ1EE118VHlOeOk0Y7Y/Kr2+W3/qNWfPy7QeM52MqOnZhdWTtgQT3XKhXoeTUTXhczcF7WnF2X8IM+IaFcO6nQSToYLswHhclYuxV1x5eBK/mJ0l2Pdpiqre5ABBW7s9BUjYTqx6TwBfQjd7vo1k6ATQ73eAGnc2InptPLHbMcfuf0mNbOJ3Xz8lgf2qc4lxaeihNQdwCitqAKdCaFavKR+P5+Mt68SkF82UDU2zZ9NHb+0i/j4yU/EscLYBwbBygPaae+CoTCWxjR+Utosbm2O46y/iQrqyLy9lZrZXBc6SV/MTVHpdX4V5yY6bTibiPfymdbOeJl5hjLSCdgLPhXW/hLtQl2JhuT4AkUQCT0FWPDr/pOhmwswAsd1gLvzN1Q27uxI+NSOiJWotRutNEn/3Hwr95n4t/6dwB0BN1dXI2IKSdRI7pqhferYHcUPj4S0ErM2U62YbWSe6KAs3QHgPhLjxZIpgD8fH9Zbmo1QrYA7k2QN238/KYolRnfsz0JX13/wBJa6E72DW3XwHSYZWVHaXIR/svD/Jx/YsnyByD3Xh/k4/sWT5UIiICIiAiIgIiICIiAiIgIiICIiAiIgIiIELnXu+f5WT7DOVOHFlATpBKgn+0Ei2+nWdV8693z/KyfY05Px5B3bFja/iPH9pMKy9JxTZRjdxxytpYZsahwCzjvXpu1e9Owuz8NxXPkcZlH+IalZ616rYAh+8+9D8oG5/q8uuu4vm3CEZBj4YqSrBC2Rn03vZHiR5jf/WW5OZ8EQB+FcUSdsxsrqtVNjy2J/7USlZTkV0ZePTZsrqQSGTu6mJAHdZxYrpe0k8UcxUVzPGaBFF96ZmJ0ED8pAUnoTR22AOrTnfCLlOQcJYGns1dywWtZbWP8y9Q3N/lEsbnXBai34Q71qHaN5qW0/29CNvPwqpKWxCcSU4fiH4zFhbRaFtspVipJP8AeQURb/4fhZi8y4jiFxdp/iCZqqsauddOSD3SPAHcevlvB4Xm/CLRbhdRBJBOQ9NTFVI6MArad/K9wKNf8X4FRS8ISbu2yk+VAdK3/Xa4WaM3MbMfKbPm/HcK6qMGBsLA2xOQ5NQoAAX03BN/GapmloSo+WwB5ePj9fOYSJVjKAeg8ZZEsnDcW2M2pokUeh2PhR9BLXJZrPVjZOw3Js34Sxnvrv4STjzBMbaWYO/cZdI0nHsxtru9QXavrKSqjMoHr+36xo2ux4ivH6y0mZuDxanC6WcbkquzFVBZq2PQAnpIHZvIh/svD+P8HH9iydIHIPdeH+Tj+xZPlQiIgIiICIiAiIgIiICIiAiIgIiICIiAiIgQud+7Z/lZPsaclYGHd1XXdsjc1tekHa6nWnPPds/ysn2NOQlybD0EmES3v+76Ftxd210mAirY4yLfrWix60Zi/wB32Lfiq1ODSYdWj/LYDVWo9CL28CZppSpI2+AcuNB8nFKSdyMeEgb7GtVn6fTpLMi8u/pfi+q3ePB+W+/VP+arr4zVhYKwltAnLvF+L8OmPBfj4a68B+pmHLj4DsiVbie10ilKYezL+NsGsL9L6SCBKGFkdllExFiFG5JAA+J2AmYiWqaO3kR0uWstTLy7IqszKQFfsmJrZ9zpP0B/SRNPxEysJjIllZlmzcIodlXIrgflYagH6VpBF3v41MfFcO2NjjdSrKdLKRRDDqDK4cVkAnSCQCxshbI3IG5rrUpxCUzAHUASAwumFnffffrvKzCGGXL4+kpUuK7fv/0kSl2hyD3Xh/k4/sWT5A5B7rw/ycf2LJ8oEREBERAREQEREBERAREQEREBERAREQERECDzz3bP8rJ9jTj7Guw9BOwud+7Z/lZPsach4xsPQSBQY5d2Uv1TdcX7PFOExcX2igZB/LaxkLWR/DABtfiSP9JWcojutjjOV14aIpLamXPiZWKspVgaIYEEHyIPSMab3Lwqt7GWHEZMKzGwkWsi6DLGElaZjcS0SiWPLwbLuynTY3FEG1DAAja6INfGR2QSQVPT614X6SzRLM5ll5aVLLiyswxFwxF0urpqP0sX1lOYLhDsMatpDNW+2nYLW1/HfzE2nLfZXJxGIPhZXfWUfGSF0+R1MaINX/1kz/y83DIcjFXpiHUHG16KBCNjZwTbdGobXudhnlrYRNXz9k+nle6e3+Hk8OkHvLqsEdaokEK23kSDXj0mR+Z5i/anI5yAadZYlqC6AL8gu3pMnFYlDdwkih163W/7zDnQdQK29d63ml2i3Y/IPdeH+Tj+xZPkDkPuvD/Jx/Ysnyi5ERAREQEREBERAREQEREBERAREQEREBERAhc792z/ACsn2NOQ8a7D0E68537tn+Vk+xpyTiXYegkSKBJ6XkfBhcacUMuK1OhkyWTiskIyKTVnqD0HXrPP6Zts6Yi2DKOzsqhOJdWnZirLk3JB3B6ixfjMdWeKdGhEbuW79qeBHE6s6rofd9xs6Uqi8h6km9I8ZoPZ/BiPEYxmIVLslvy7DYN8L2k/jOJfhlyBXDLTF8bYjkxI7ADGACBpYEkDWSNr61InMGxdnhVf5gQDIQQcZNWatQQ1+BuZaUztqezXW2TO6OJ913O8eN+IbsW16mNtvpYk/mW9995n4X2V1UWah47efh/38t5ruGyaNWQ9EUsR5/Cb/wBluZniMbMyqCSFAVjYVWUd9bBF9ptvRo7LRm3MRwzwjHKfq8sL+wreD9SAL07k6dxXhZ85ps/IMiZERwdLOF1KC3jRpet9dvGp9EPTUDdnr69nv0pfzea+k8rxntCRxSYCF0vegq5Lq2tgO18iSt1vsym94xmVtTTwrjhq/aP2RfhFBd0e2IrGSwCgCmY1sTdVNCUntPazmZZQvgwuvAVW30oVPJhB49Ph5fCaYboj6nBlV0+iexHLMeIY1Zk05sQcs1HTq3q/6d9vWajjODbExqyuo6DvTgbivMEfTYyF+MxVp1pW+igdIHk1Du3S1senhtNa3MCTbgnSv8MCq1EkljvsNz4bmcXp78py+9cNt+WnWNxMXftx+mt5jw6LldU/KDtvdbA1fjXS/GpFVFvvXp/qrc140D1NSSUmPKmx9J6Edqc8zy6+5MB+Hw6SSvZJROxI0rRI8DUmSDyP3bB8rH9iydIbEREBERAREQEREBERAREQEREBERAREQERECFzr3fP8rJ9hnJ6Y9h6CdYc593zfKyfaZyovQekpkMRl+NfGV0y8bb9JEovlsU5rnUZdRZ+2Ts2OTUSdNaTZ/qA6SPwOUI4c3t4gCxtVi9rErxPNkIYW51FWO22oDTfxMYeCdm0V3gQCPFbGoavLaZ4XjF1TfWx8XaTw/EIzkHU17N2jBiw8jQ6Vtv+s3vKziQIiAKusbAbdR/zAP19Z4PisgyKVB0nZ0J2vatN+RG4Pn6zUthzatBD2TQFncny8+k022nDPbEcPr34xdH502IrcX0wG79RU1vHPw+vtWOMutAOSt+I2JN9B+5nzteRcSf8tvrJHAez7fzMwKYx4EEM/jQ8gdt/jtcbaaTnl5xbznWMdoGBsMqsDtuN6I9QBIPZzb4cIzMHylkXTY0iyaO6rZ2q66H0mz4Hk3CZrVFz7DUXUjIVAAJ/hhBqO4FA9SJPhwalzlMx90H/AAHB+D7ftD2lagNtJ6DRXn4zQ6JuuN5Zi37HIwI3OPMArj4gjYn1A+s1miWyn8ObTiYu5vn5CMUmPImx9DJhSY8ibH0lbaOreSe7YPlY/sWTZC5L7tg+Vj+xZNl3SREQEREBERAREQEREBERAREQEREBERAREQIXOvd8/wArJ9hnKqLsPQTqrnXu+b5WT7DOWsS7DbwEpkiVAlSzi17l+RBPoJJVDMiofETK0RNS0nKM76+2sFl/ID+VCQf4hXx0joPOp6QZ8pXF2OLMVyMTeLUz5moa+0IJNXpIU7AAV5zScTywdsNI0qyMWA6Guor6rtPqvsecGNG0aV7Ri7UQF71HSBeyA9B4WZbKYmGuM3NvnvOuXEOUyY9WRV7TN2BJbHqKqTmAGjVbqpI8SATfWA/FNhRWVyRY7po0w3FfoKn1/nXF8KFZz2esKV1KATp1a6LDw1EnfxnychTlVvBmYqu2y+H16RjyvzfDLh51kIUkMF1DvFW0giiAWo0e7L7BYFjqIN1/TfmQJ9J5OrZuUcQKTQndqibHaLkLjeiw1OL8q8qngsfL8SMU7dcTA6lVgCpHU0QesakxjFytWWeVW2HH8Zg/h9kNPc05HrQjN1tVPQjvUT+9SHjzMuXHkxGiGHXYEAj8xJoL4+t+OwwYeWHKci4si5GQd2tgcg7wUN4dB3jtdeO89XwPs0iYryL363VTqUkf2k0TZJ6nz9ZnERGFRz+15y55Z/bLlq8Vjwj/ADHyBA6AWV0lmFkju0PE7Tw3GcAcTnGatdj8D5V4T0XBe1eNMWPDlxZFdGyDEgollUleoO3Urv8AS5quYo7N22RdD5e+U/tUd1B+g+u84um9TSn0s+0XX/PxSnU4YTp+pi1RxyzJj2PpJpxzHkTY+k77ea6c5N7vh+Un2LJkh8n93w/LT7RJk6HUREQEREBERAREQEREBERAREQEREBERAREQIfOPd83y3+0zmHEmw9BOn+b/wAjN8t/tM5mxJQHoJlqKyoqzKiSqrMoWc8yraPxbBEZzWpF1gGxfQVfxBJ8fCabhebZEbJ2Ljs1plLAbA1YvbcX+033G8D2yMhNEgANVkDbb0raa/lvswqFjkIcXqAHTa61X6y2GWMRN92u7DiYv839/wDSHk5lmzmmcso/N0o//dpiz5u8G2FVpNi2BJQ6a60QP0mwwomNmChqIrvAiu6AbBI1AGwPOpp04MDGXYhgb8+u42O3Wp0XDfbOV7fHL6V7Hc7XsOKw9mH048mdW1MLtcaEFQpNDvMO9W+46Eef/Dpn4hdSahpAJvx3HS6OxG/UdRuJTlWJMAZQ/efF2eQEiiG0lgPKyBKfhnxP2qKTiNDUB3Q/Sh5nodr8fORE3NVLDDWxyy2qvxH4fiGyYQOzNs5Db3eotpP9PpN3j9tMbpsNyL7pO48dqmu4/lqPuEJ1MDoP5S2oWAOm9fvI/NMf8TJlx4VxPs1L0VBswUeV0TKTfekzltmYlruP405MuuyhAIVr7138OkmcLjyHU2QsSTfeJJ/U+k2GJQyq4HUC7HQ+V+I8j4iXHFOecubljq60zjspDOOY8mPY+hk1scx5Mex9IjJzW6K5T/Iw/LT7RJci8q/kYvlp9okqd8O0iIgIiICIiAiIgIiICIiAiIgIiICIiAiIgRObfyMvy3+0zmzAhOkDxoD67TpPm38jL8t/tM5uwGYavhXJvB7JZvHR18snkTtePeq38vTeWZuQZUF6SwN7oHYChe50iv8A98pqxmbzO3Tc/Af8hMi5m8z5/Wc+VM9yevJc/wD6WQf/AAfr5dJiw8OznStX8dv1lmo1dn9ZXDkI6GrDD6UZGOE5dnPrau2OPKmfhbzBMgoDGFajdqbAIJ2BIv8AQ+cyezfJ8XDLly5V7RKKqoKuExlqJcE7EkqAf0O81/MuJcqzajYKgEGth6TRNxuQqy6jp12RexO4sjxNAbzp6fDKrxoxznLGYyn8TXHyG29rucYeJdHxBwQuhtYAUBfy6QCfM/tNLn43Mq/h1yscesZNAJCdp0DBfOj1lrSLxBrcbEdJ37rVjDb2eiXNxAycMubQVZgNRYC+t63J7rAEm/Se44JsePIEXMuYPYUhkZ10gnSxU7ggD9J8p5jxbtSsbAFgfEjcynJcpGTY1t/oQRObW6fHU05wji/nZrpdVrYzGtlNzH8ez6RzDkao4yY7UHZkW9BPUEC9vQeQlqctyN0U/XabvluZmw4mY2SiEnzJUEmXcU5CsfGp8tHV6kfRPMxxcvQz0Mc53y8zlwUSPLymHJj2PpJJaYsh2M9SJl5r77yv+Ti+Wn2iSpG5Z/JxfLT7RJM9WHaRESQ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525" y="1268760"/>
            <a:ext cx="3195836" cy="45032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563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Eric Schmidt</a:t>
            </a:r>
            <a:endParaRPr lang="en-GB" dirty="0"/>
          </a:p>
        </p:txBody>
      </p:sp>
      <p:sp>
        <p:nvSpPr>
          <p:cNvPr id="3" name="Content Placeholder 2"/>
          <p:cNvSpPr>
            <a:spLocks noGrp="1"/>
          </p:cNvSpPr>
          <p:nvPr>
            <p:ph sz="half" idx="1"/>
          </p:nvPr>
        </p:nvSpPr>
        <p:spPr>
          <a:xfrm>
            <a:off x="323528" y="1301434"/>
            <a:ext cx="4608512" cy="4419600"/>
          </a:xfrm>
        </p:spPr>
        <p:txBody>
          <a:bodyPr>
            <a:noAutofit/>
          </a:bodyPr>
          <a:lstStyle/>
          <a:p>
            <a:pPr hangingPunct="0">
              <a:lnSpc>
                <a:spcPct val="93000"/>
              </a:lnSpc>
              <a:spcBef>
                <a:spcPct val="50000"/>
              </a:spcBef>
              <a:buClr>
                <a:srgbClr val="000000"/>
              </a:buClr>
              <a:buSzPct val="100000"/>
              <a:buFont typeface="Times New Roman" pitchFamily="18" charset="0"/>
              <a:buNone/>
            </a:pPr>
            <a:r>
              <a:rPr lang="en-GB" sz="2400" i="1" dirty="0" smtClean="0"/>
              <a:t>"</a:t>
            </a:r>
            <a:r>
              <a:rPr lang="en-GB" sz="2400" dirty="0" smtClean="0"/>
              <a:t>I was flabbergasted to learn that today computer science isn't even taught as standard in UK schools," he said. "Your IT curriculum focuses on teaching how to use software, but </a:t>
            </a:r>
            <a:r>
              <a:rPr lang="en-GB" sz="2400" b="1" dirty="0" smtClean="0"/>
              <a:t>gives no insight into how it's made</a:t>
            </a:r>
            <a:r>
              <a:rPr lang="en-GB" sz="2400" dirty="0" smtClean="0"/>
              <a:t>." </a:t>
            </a:r>
          </a:p>
          <a:p>
            <a:pPr hangingPunct="0">
              <a:lnSpc>
                <a:spcPct val="93000"/>
              </a:lnSpc>
              <a:spcBef>
                <a:spcPct val="50000"/>
              </a:spcBef>
              <a:buClr>
                <a:srgbClr val="000000"/>
              </a:buClr>
              <a:buSzPct val="100000"/>
              <a:buFont typeface="Times New Roman" pitchFamily="18" charset="0"/>
              <a:buNone/>
            </a:pPr>
            <a:endParaRPr lang="en-GB" sz="2400" i="1" dirty="0" smtClean="0"/>
          </a:p>
          <a:p>
            <a:pPr algn="r" hangingPunct="0">
              <a:lnSpc>
                <a:spcPct val="93000"/>
              </a:lnSpc>
              <a:spcBef>
                <a:spcPct val="50000"/>
              </a:spcBef>
              <a:buClr>
                <a:srgbClr val="000000"/>
              </a:buClr>
              <a:buSzPct val="100000"/>
              <a:buFont typeface="Times New Roman" pitchFamily="18" charset="0"/>
              <a:buNone/>
            </a:pPr>
            <a:r>
              <a:rPr lang="en-GB" sz="1800" i="1" dirty="0" smtClean="0">
                <a:solidFill>
                  <a:schemeClr val="accent1"/>
                </a:solidFill>
              </a:rPr>
              <a:t>Eric Schmidt – Edinburgh 2011</a:t>
            </a:r>
            <a:endParaRPr lang="en-GB" sz="1800" i="1" dirty="0" smtClean="0"/>
          </a:p>
          <a:p>
            <a:endParaRPr lang="en-GB" sz="2400" dirty="0"/>
          </a:p>
        </p:txBody>
      </p:sp>
      <p:pic>
        <p:nvPicPr>
          <p:cNvPr id="5" name="Picture 4" descr="eric_schmi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830" y="1268760"/>
            <a:ext cx="3492064" cy="445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56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Michael Gove</a:t>
            </a:r>
            <a:endParaRPr lang="en-GB" dirty="0"/>
          </a:p>
        </p:txBody>
      </p:sp>
      <p:sp>
        <p:nvSpPr>
          <p:cNvPr id="6" name="Text Box 4"/>
          <p:cNvSpPr txBox="1">
            <a:spLocks noGrp="1" noChangeArrowheads="1"/>
          </p:cNvSpPr>
          <p:nvPr>
            <p:ph sz="half" idx="1"/>
          </p:nvPr>
        </p:nvSpPr>
        <p:spPr bwMode="auto">
          <a:xfrm>
            <a:off x="323528" y="1484784"/>
            <a:ext cx="4330824" cy="383856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85" tIns="41442" rIns="82885" bIns="41442">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marL="0" indent="0">
              <a:buNone/>
            </a:pPr>
            <a:r>
              <a:rPr lang="en-GB" sz="2000" i="1" dirty="0" smtClean="0"/>
              <a:t>“</a:t>
            </a:r>
            <a:r>
              <a:rPr lang="en-GB" sz="2000" b="1" i="1" dirty="0" smtClean="0">
                <a:solidFill>
                  <a:srgbClr val="FF0000"/>
                </a:solidFill>
              </a:rPr>
              <a:t>Computer </a:t>
            </a:r>
            <a:r>
              <a:rPr lang="en-GB" sz="2000" b="1" i="1" dirty="0">
                <a:solidFill>
                  <a:srgbClr val="FF0000"/>
                </a:solidFill>
              </a:rPr>
              <a:t>Science is a rigorous, fascinating and intellectually challenging </a:t>
            </a:r>
            <a:r>
              <a:rPr lang="en-GB" sz="2000" b="1" i="1" dirty="0" smtClean="0">
                <a:solidFill>
                  <a:srgbClr val="FF0000"/>
                </a:solidFill>
              </a:rPr>
              <a:t>subject … </a:t>
            </a:r>
            <a:r>
              <a:rPr lang="en-GB" sz="2000" i="1" dirty="0" smtClean="0">
                <a:solidFill>
                  <a:schemeClr val="tx2"/>
                </a:solidFill>
              </a:rPr>
              <a:t>we </a:t>
            </a:r>
            <a:r>
              <a:rPr lang="en-GB" sz="2000" i="1" dirty="0">
                <a:solidFill>
                  <a:schemeClr val="tx2"/>
                </a:solidFill>
              </a:rPr>
              <a:t>will certainly consider including Computer Science as an option in the English </a:t>
            </a:r>
            <a:r>
              <a:rPr lang="en-GB" sz="2000" i="1" dirty="0" smtClean="0">
                <a:solidFill>
                  <a:schemeClr val="tx2"/>
                </a:solidFill>
              </a:rPr>
              <a:t>Baccalaureate …</a:t>
            </a:r>
            <a:endParaRPr lang="en-GB" sz="2000" i="1" dirty="0">
              <a:solidFill>
                <a:schemeClr val="tx2"/>
              </a:solidFill>
            </a:endParaRPr>
          </a:p>
          <a:p>
            <a:pPr marL="0" indent="0">
              <a:buNone/>
            </a:pPr>
            <a:r>
              <a:rPr lang="en-GB" sz="2000" i="1" dirty="0" smtClean="0">
                <a:solidFill>
                  <a:srgbClr val="00B050"/>
                </a:solidFill>
              </a:rPr>
              <a:t>Although </a:t>
            </a:r>
            <a:r>
              <a:rPr lang="en-GB" sz="2000" i="1" dirty="0">
                <a:solidFill>
                  <a:srgbClr val="00B050"/>
                </a:solidFill>
              </a:rPr>
              <a:t>individual technologies change </a:t>
            </a:r>
            <a:r>
              <a:rPr lang="en-GB" sz="2000" i="1" dirty="0" smtClean="0">
                <a:solidFill>
                  <a:srgbClr val="00B050"/>
                </a:solidFill>
              </a:rPr>
              <a:t>… </a:t>
            </a:r>
            <a:r>
              <a:rPr lang="en-GB" sz="2000" i="1" dirty="0">
                <a:solidFill>
                  <a:srgbClr val="00B050"/>
                </a:solidFill>
              </a:rPr>
              <a:t>they are underpinned by foundational concepts and principles that have endured for </a:t>
            </a:r>
            <a:r>
              <a:rPr lang="en-GB" sz="2000" i="1" dirty="0" smtClean="0">
                <a:solidFill>
                  <a:srgbClr val="00B050"/>
                </a:solidFill>
              </a:rPr>
              <a:t>decades … the </a:t>
            </a:r>
            <a:r>
              <a:rPr lang="en-GB" sz="2000" i="1" dirty="0">
                <a:solidFill>
                  <a:srgbClr val="00B050"/>
                </a:solidFill>
              </a:rPr>
              <a:t>principles learnt in Computer Science will still hold true</a:t>
            </a:r>
            <a:r>
              <a:rPr lang="en-GB" sz="2000" i="1" dirty="0">
                <a:solidFill>
                  <a:schemeClr val="accent3">
                    <a:lumMod val="75000"/>
                  </a:schemeClr>
                </a:solidFill>
              </a:rPr>
              <a:t>.</a:t>
            </a:r>
            <a:r>
              <a:rPr lang="en-GB" sz="2000" i="1" dirty="0"/>
              <a:t>”</a:t>
            </a:r>
          </a:p>
        </p:txBody>
      </p:sp>
      <p:pic>
        <p:nvPicPr>
          <p:cNvPr id="5" name="Picture 3" descr="g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84784"/>
            <a:ext cx="3958463" cy="3960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3688" y="5291335"/>
            <a:ext cx="2730491" cy="307777"/>
          </a:xfrm>
          <a:prstGeom prst="rect">
            <a:avLst/>
          </a:prstGeom>
          <a:noFill/>
        </p:spPr>
        <p:txBody>
          <a:bodyPr wrap="none" rtlCol="0">
            <a:spAutoFit/>
          </a:bodyPr>
          <a:lstStyle/>
          <a:p>
            <a:r>
              <a:rPr lang="en-GB" sz="1400" i="1" dirty="0" smtClean="0">
                <a:solidFill>
                  <a:schemeClr val="accent1"/>
                </a:solidFill>
              </a:rPr>
              <a:t>Michael </a:t>
            </a:r>
            <a:r>
              <a:rPr lang="en-GB" sz="1400" i="1" dirty="0">
                <a:solidFill>
                  <a:schemeClr val="accent1"/>
                </a:solidFill>
              </a:rPr>
              <a:t>G</a:t>
            </a:r>
            <a:r>
              <a:rPr lang="en-GB" sz="1400" i="1" dirty="0" smtClean="0">
                <a:solidFill>
                  <a:schemeClr val="accent1"/>
                </a:solidFill>
              </a:rPr>
              <a:t>ove, January 2012</a:t>
            </a:r>
            <a:endParaRPr lang="en-GB" sz="1400" i="1" dirty="0">
              <a:solidFill>
                <a:schemeClr val="accent1"/>
              </a:solidFill>
            </a:endParaRPr>
          </a:p>
        </p:txBody>
      </p:sp>
    </p:spTree>
    <p:extLst>
      <p:ext uri="{BB962C8B-B14F-4D97-AF65-F5344CB8AC3E}">
        <p14:creationId xmlns:p14="http://schemas.microsoft.com/office/powerpoint/2010/main" val="15459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Shutdown or Restart?</a:t>
            </a:r>
            <a:endParaRPr lang="en-GB" dirty="0"/>
          </a:p>
        </p:txBody>
      </p:sp>
      <p:sp>
        <p:nvSpPr>
          <p:cNvPr id="3" name="Content Placeholder 2"/>
          <p:cNvSpPr>
            <a:spLocks noGrp="1"/>
          </p:cNvSpPr>
          <p:nvPr>
            <p:ph sz="half" idx="1"/>
          </p:nvPr>
        </p:nvSpPr>
        <p:spPr>
          <a:xfrm>
            <a:off x="395536" y="1124744"/>
            <a:ext cx="4168775" cy="4419600"/>
          </a:xfrm>
        </p:spPr>
        <p:txBody>
          <a:bodyPr>
            <a:normAutofit fontScale="70000" lnSpcReduction="20000"/>
          </a:bodyPr>
          <a:lstStyle/>
          <a:p>
            <a:pPr marL="0" indent="0">
              <a:buNone/>
            </a:pPr>
            <a:r>
              <a:rPr lang="en-GB" dirty="0" smtClean="0"/>
              <a:t>Recommendation 6</a:t>
            </a:r>
          </a:p>
          <a:p>
            <a:pPr marL="0" indent="0">
              <a:buNone/>
            </a:pPr>
            <a:endParaRPr lang="en-GB" dirty="0" smtClean="0"/>
          </a:p>
          <a:p>
            <a:pPr marL="0" indent="0">
              <a:buNone/>
            </a:pPr>
            <a:r>
              <a:rPr lang="en-GB" dirty="0" smtClean="0"/>
              <a:t>The </a:t>
            </a:r>
            <a:r>
              <a:rPr lang="en-GB" dirty="0" err="1" smtClean="0"/>
              <a:t>DfE</a:t>
            </a:r>
            <a:r>
              <a:rPr lang="en-GB" dirty="0" smtClean="0"/>
              <a:t> should remedy the current situation, where good schools are dis-incentivised from teaching Computer Science, by reforming and rebranding the current ICT curriculum in England, Schemes of work should be established for ages 5-14 across the range of Computing aspects, e.g. digital literacy, Information Technology, and Computer Science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266" y="1052736"/>
            <a:ext cx="3957259" cy="50160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359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2900"/>
              <a:t>What is Computer Science?</a:t>
            </a:r>
          </a:p>
        </p:txBody>
      </p:sp>
      <p:sp>
        <p:nvSpPr>
          <p:cNvPr id="39939" name="Rectangle 3"/>
          <p:cNvSpPr>
            <a:spLocks noGrp="1" noChangeArrowheads="1"/>
          </p:cNvSpPr>
          <p:nvPr>
            <p:ph type="body" idx="1"/>
          </p:nvPr>
        </p:nvSpPr>
        <p:spPr>
          <a:xfrm>
            <a:off x="251520" y="881063"/>
            <a:ext cx="8712968" cy="3988098"/>
          </a:xfrm>
        </p:spPr>
        <p:txBody>
          <a:bodyPr/>
          <a:lstStyle/>
          <a:p>
            <a:pPr marL="0" indent="0">
              <a:buNone/>
            </a:pPr>
            <a:r>
              <a:rPr lang="en-GB" sz="3600" dirty="0" smtClean="0"/>
              <a:t>Computer Science is the study of the foundational principles and practices of computation and </a:t>
            </a:r>
            <a:r>
              <a:rPr lang="en-GB" sz="3600" b="1" dirty="0" smtClean="0">
                <a:solidFill>
                  <a:srgbClr val="FF0000"/>
                </a:solidFill>
              </a:rPr>
              <a:t>computational thinking</a:t>
            </a:r>
            <a:r>
              <a:rPr lang="en-GB" sz="3600" dirty="0" smtClean="0"/>
              <a:t>,  and their application in the design and development of computer systems. </a:t>
            </a:r>
          </a:p>
          <a:p>
            <a:endParaRPr lang="en-GB" dirty="0">
              <a:solidFill>
                <a:srgbClr val="FF0000"/>
              </a:solidFill>
              <a:hlinkClick r:id="rId3"/>
            </a:endParaRPr>
          </a:p>
          <a:p>
            <a:endParaRPr lang="en-GB" dirty="0" smtClean="0">
              <a:solidFill>
                <a:srgbClr val="FF0000"/>
              </a:solidFill>
              <a:hlinkClick r:id="rId3"/>
            </a:endParaRPr>
          </a:p>
          <a:p>
            <a:r>
              <a:rPr lang="en-GB" sz="1600" dirty="0" smtClean="0">
                <a:solidFill>
                  <a:srgbClr val="FF0000"/>
                </a:solidFill>
                <a:hlinkClick r:id="rId3"/>
              </a:rPr>
              <a:t>A  model curriculum for Computer Science has been developed by CAS</a:t>
            </a:r>
            <a:r>
              <a:rPr lang="en-GB" dirty="0" smtClean="0"/>
              <a:t>.</a:t>
            </a:r>
            <a:endParaRPr lang="en-GB" dirty="0"/>
          </a:p>
        </p:txBody>
      </p:sp>
    </p:spTree>
    <p:extLst>
      <p:ext uri="{BB962C8B-B14F-4D97-AF65-F5344CB8AC3E}">
        <p14:creationId xmlns:p14="http://schemas.microsoft.com/office/powerpoint/2010/main" val="3726358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Computer Science is a discipline</a:t>
            </a:r>
            <a:endParaRPr lang="en-GB" sz="3200" dirty="0"/>
          </a:p>
        </p:txBody>
      </p:sp>
      <p:sp>
        <p:nvSpPr>
          <p:cNvPr id="3" name="Content Placeholder 2"/>
          <p:cNvSpPr>
            <a:spLocks noGrp="1"/>
          </p:cNvSpPr>
          <p:nvPr>
            <p:ph idx="1"/>
          </p:nvPr>
        </p:nvSpPr>
        <p:spPr>
          <a:xfrm>
            <a:off x="485794" y="836712"/>
            <a:ext cx="8403771" cy="4709160"/>
          </a:xfrm>
        </p:spPr>
        <p:txBody>
          <a:bodyPr>
            <a:normAutofit/>
          </a:bodyPr>
          <a:lstStyle/>
          <a:p>
            <a:pPr marL="174625" indent="-38100">
              <a:buNone/>
            </a:pPr>
            <a:r>
              <a:rPr lang="en-GB" sz="3200" dirty="0" smtClean="0"/>
              <a:t>At school, we teach both </a:t>
            </a:r>
            <a:r>
              <a:rPr lang="en-GB" sz="3200" b="1" dirty="0" smtClean="0">
                <a:solidFill>
                  <a:srgbClr val="FFC000"/>
                </a:solidFill>
              </a:rPr>
              <a:t>disciplines</a:t>
            </a:r>
            <a:r>
              <a:rPr lang="en-GB" sz="3200" dirty="0" smtClean="0"/>
              <a:t> and </a:t>
            </a:r>
            <a:r>
              <a:rPr lang="en-GB" sz="3200" b="1" dirty="0" smtClean="0">
                <a:solidFill>
                  <a:srgbClr val="FFC000"/>
                </a:solidFill>
              </a:rPr>
              <a:t>technologies &amp;</a:t>
            </a:r>
            <a:r>
              <a:rPr lang="en-GB" sz="3200" dirty="0" smtClean="0"/>
              <a:t> </a:t>
            </a:r>
            <a:r>
              <a:rPr lang="en-GB" sz="3200" b="1" dirty="0" smtClean="0">
                <a:solidFill>
                  <a:srgbClr val="FFC000"/>
                </a:solidFill>
              </a:rPr>
              <a:t>skills</a:t>
            </a:r>
          </a:p>
        </p:txBody>
      </p:sp>
      <p:sp>
        <p:nvSpPr>
          <p:cNvPr id="4" name="Rounded Rectangle 3"/>
          <p:cNvSpPr/>
          <p:nvPr/>
        </p:nvSpPr>
        <p:spPr>
          <a:xfrm>
            <a:off x="1116674" y="2044102"/>
            <a:ext cx="3231250" cy="2349579"/>
          </a:xfrm>
          <a:prstGeom prst="roundRect">
            <a:avLst/>
          </a:prstGeom>
          <a:solidFill>
            <a:srgbClr val="99CC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ctr"/>
            <a:r>
              <a:rPr lang="en-GB" sz="3200" dirty="0" smtClean="0">
                <a:solidFill>
                  <a:schemeClr val="bg1"/>
                </a:solidFill>
                <a:latin typeface="Comic Sans MS" pitchFamily="66" charset="0"/>
              </a:rPr>
              <a:t>Disciplines</a:t>
            </a:r>
            <a:endParaRPr lang="en-GB" sz="4000" dirty="0" smtClean="0">
              <a:solidFill>
                <a:schemeClr val="bg1"/>
              </a:solidFill>
              <a:latin typeface="Comic Sans MS" pitchFamily="66" charset="0"/>
            </a:endParaRPr>
          </a:p>
          <a:p>
            <a:pPr marL="285750" indent="-285750">
              <a:buFont typeface="Arial" pitchFamily="34" charset="0"/>
              <a:buChar char="•"/>
            </a:pPr>
            <a:r>
              <a:rPr lang="en-GB" sz="2000" dirty="0" smtClean="0">
                <a:solidFill>
                  <a:schemeClr val="bg1"/>
                </a:solidFill>
                <a:latin typeface="Comic Sans MS" pitchFamily="66" charset="0"/>
              </a:rPr>
              <a:t>Principles, ideas</a:t>
            </a:r>
          </a:p>
          <a:p>
            <a:pPr marL="285750" indent="-285750">
              <a:buFont typeface="Arial" pitchFamily="34" charset="0"/>
              <a:buChar char="•"/>
            </a:pPr>
            <a:r>
              <a:rPr lang="en-GB" sz="2000" dirty="0" smtClean="0">
                <a:solidFill>
                  <a:schemeClr val="bg1"/>
                </a:solidFill>
                <a:latin typeface="Comic Sans MS" pitchFamily="66" charset="0"/>
              </a:rPr>
              <a:t>Knowledge, laws</a:t>
            </a:r>
          </a:p>
          <a:p>
            <a:pPr marL="285750" indent="-285750">
              <a:buFont typeface="Arial" pitchFamily="34" charset="0"/>
              <a:buChar char="•"/>
            </a:pPr>
            <a:r>
              <a:rPr lang="en-GB" sz="2000" dirty="0" smtClean="0">
                <a:solidFill>
                  <a:schemeClr val="bg1"/>
                </a:solidFill>
                <a:latin typeface="Comic Sans MS" pitchFamily="66" charset="0"/>
              </a:rPr>
              <a:t>Techniques, methods</a:t>
            </a:r>
          </a:p>
          <a:p>
            <a:pPr marL="285750" indent="-285750">
              <a:buFont typeface="Arial" pitchFamily="34" charset="0"/>
              <a:buChar char="•"/>
            </a:pPr>
            <a:r>
              <a:rPr lang="en-GB" sz="2000" dirty="0" smtClean="0">
                <a:solidFill>
                  <a:schemeClr val="bg1"/>
                </a:solidFill>
                <a:latin typeface="Comic Sans MS" pitchFamily="66" charset="0"/>
              </a:rPr>
              <a:t>Broadly applicable</a:t>
            </a:r>
          </a:p>
          <a:p>
            <a:pPr marL="285750" indent="-285750">
              <a:buFont typeface="Arial" pitchFamily="34" charset="0"/>
              <a:buChar char="•"/>
            </a:pPr>
            <a:r>
              <a:rPr lang="en-GB" sz="2000" dirty="0" smtClean="0">
                <a:solidFill>
                  <a:schemeClr val="bg1"/>
                </a:solidFill>
                <a:latin typeface="Comic Sans MS" pitchFamily="66" charset="0"/>
              </a:rPr>
              <a:t>Dates slowly</a:t>
            </a:r>
          </a:p>
        </p:txBody>
      </p:sp>
      <p:sp>
        <p:nvSpPr>
          <p:cNvPr id="5" name="Rounded Rectangle 4"/>
          <p:cNvSpPr/>
          <p:nvPr/>
        </p:nvSpPr>
        <p:spPr>
          <a:xfrm>
            <a:off x="5292080" y="2059124"/>
            <a:ext cx="3528392" cy="2656046"/>
          </a:xfrm>
          <a:prstGeom prst="roundRect">
            <a:avLst/>
          </a:prstGeom>
          <a:solidFill>
            <a:srgbClr val="00CC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ctr"/>
            <a:r>
              <a:rPr lang="en-GB" sz="2400" dirty="0" smtClean="0">
                <a:solidFill>
                  <a:schemeClr val="bg1"/>
                </a:solidFill>
                <a:latin typeface="Comic Sans MS" pitchFamily="66" charset="0"/>
              </a:rPr>
              <a:t>Technologies &amp; skills</a:t>
            </a:r>
          </a:p>
          <a:p>
            <a:pPr marL="285750" indent="-285750">
              <a:buFont typeface="Arial" pitchFamily="34" charset="0"/>
              <a:buChar char="•"/>
            </a:pPr>
            <a:r>
              <a:rPr lang="en-GB" dirty="0" smtClean="0">
                <a:solidFill>
                  <a:schemeClr val="bg1"/>
                </a:solidFill>
                <a:latin typeface="Comic Sans MS" pitchFamily="66" charset="0"/>
              </a:rPr>
              <a:t>Artefacts</a:t>
            </a:r>
          </a:p>
          <a:p>
            <a:pPr marL="285750" indent="-285750">
              <a:buFont typeface="Arial" pitchFamily="34" charset="0"/>
              <a:buChar char="•"/>
            </a:pPr>
            <a:r>
              <a:rPr lang="en-GB" dirty="0" smtClean="0">
                <a:solidFill>
                  <a:schemeClr val="bg1"/>
                </a:solidFill>
                <a:latin typeface="Comic Sans MS" pitchFamily="66" charset="0"/>
              </a:rPr>
              <a:t>Machines</a:t>
            </a:r>
          </a:p>
          <a:p>
            <a:pPr marL="285750" indent="-285750">
              <a:buFont typeface="Arial" pitchFamily="34" charset="0"/>
              <a:buChar char="•"/>
            </a:pPr>
            <a:r>
              <a:rPr lang="en-GB" dirty="0" smtClean="0">
                <a:solidFill>
                  <a:schemeClr val="bg1"/>
                </a:solidFill>
                <a:latin typeface="Comic Sans MS" pitchFamily="66" charset="0"/>
              </a:rPr>
              <a:t>Programs</a:t>
            </a:r>
          </a:p>
          <a:p>
            <a:pPr marL="285750" indent="-285750">
              <a:buFont typeface="Arial" pitchFamily="34" charset="0"/>
              <a:buChar char="•"/>
            </a:pPr>
            <a:r>
              <a:rPr lang="en-GB" dirty="0" smtClean="0">
                <a:solidFill>
                  <a:schemeClr val="bg1"/>
                </a:solidFill>
                <a:latin typeface="Comic Sans MS" pitchFamily="66" charset="0"/>
              </a:rPr>
              <a:t>Products</a:t>
            </a:r>
          </a:p>
          <a:p>
            <a:pPr marL="285750" indent="-285750">
              <a:buFont typeface="Arial" pitchFamily="34" charset="0"/>
              <a:buChar char="•"/>
            </a:pPr>
            <a:r>
              <a:rPr lang="en-GB" dirty="0">
                <a:solidFill>
                  <a:schemeClr val="bg1"/>
                </a:solidFill>
                <a:latin typeface="Comic Sans MS" pitchFamily="66" charset="0"/>
              </a:rPr>
              <a:t>Organisations</a:t>
            </a:r>
          </a:p>
          <a:p>
            <a:pPr marL="285750" indent="-285750">
              <a:buFont typeface="Arial" pitchFamily="34" charset="0"/>
              <a:buChar char="•"/>
            </a:pPr>
            <a:r>
              <a:rPr lang="en-GB" dirty="0" smtClean="0">
                <a:solidFill>
                  <a:schemeClr val="bg1"/>
                </a:solidFill>
                <a:latin typeface="Comic Sans MS" pitchFamily="66" charset="0"/>
              </a:rPr>
              <a:t>Business processes</a:t>
            </a:r>
          </a:p>
          <a:p>
            <a:pPr marL="285750" indent="-285750">
              <a:buFont typeface="Arial" pitchFamily="34" charset="0"/>
              <a:buChar char="•"/>
            </a:pPr>
            <a:r>
              <a:rPr lang="en-GB" dirty="0" smtClean="0">
                <a:solidFill>
                  <a:schemeClr val="bg1"/>
                </a:solidFill>
                <a:latin typeface="Comic Sans MS" pitchFamily="66" charset="0"/>
              </a:rPr>
              <a:t>Dates quickly</a:t>
            </a:r>
          </a:p>
        </p:txBody>
      </p:sp>
      <p:sp>
        <p:nvSpPr>
          <p:cNvPr id="6" name="Cloud Callout 5"/>
          <p:cNvSpPr/>
          <p:nvPr/>
        </p:nvSpPr>
        <p:spPr>
          <a:xfrm>
            <a:off x="179512" y="4841071"/>
            <a:ext cx="4032448" cy="983873"/>
          </a:xfrm>
          <a:prstGeom prst="cloudCallout">
            <a:avLst>
              <a:gd name="adj1" fmla="val -16950"/>
              <a:gd name="adj2" fmla="val -130760"/>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latin typeface="Comic Sans MS" pitchFamily="66" charset="0"/>
              </a:rPr>
              <a:t>Physics, chemistry, mathematics, English</a:t>
            </a:r>
          </a:p>
        </p:txBody>
      </p:sp>
      <p:sp>
        <p:nvSpPr>
          <p:cNvPr id="7" name="Cloud Callout 6"/>
          <p:cNvSpPr/>
          <p:nvPr/>
        </p:nvSpPr>
        <p:spPr>
          <a:xfrm>
            <a:off x="4347924" y="5013176"/>
            <a:ext cx="4544704" cy="983873"/>
          </a:xfrm>
          <a:prstGeom prst="cloudCallout">
            <a:avLst>
              <a:gd name="adj1" fmla="val -12807"/>
              <a:gd name="adj2" fmla="val -80377"/>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dirty="0" smtClean="0">
                <a:solidFill>
                  <a:schemeClr val="bg1"/>
                </a:solidFill>
                <a:latin typeface="Comic Sans MS" pitchFamily="66" charset="0"/>
              </a:rPr>
              <a:t>Budgeting, presentation skills, metalwork, textiles </a:t>
            </a:r>
          </a:p>
        </p:txBody>
      </p:sp>
    </p:spTree>
    <p:extLst>
      <p:ext uri="{BB962C8B-B14F-4D97-AF65-F5344CB8AC3E}">
        <p14:creationId xmlns:p14="http://schemas.microsoft.com/office/powerpoint/2010/main" val="25556587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“Computer Science”?</a:t>
            </a:r>
            <a:endParaRPr lang="en-GB" dirty="0"/>
          </a:p>
        </p:txBody>
      </p:sp>
      <p:sp>
        <p:nvSpPr>
          <p:cNvPr id="3" name="Content Placeholder 2"/>
          <p:cNvSpPr>
            <a:spLocks noGrp="1"/>
          </p:cNvSpPr>
          <p:nvPr>
            <p:ph idx="1"/>
          </p:nvPr>
        </p:nvSpPr>
        <p:spPr/>
        <p:txBody>
          <a:bodyPr/>
          <a:lstStyle/>
          <a:p>
            <a:r>
              <a:rPr lang="en-GB" b="1" dirty="0" smtClean="0">
                <a:solidFill>
                  <a:srgbClr val="FFC000"/>
                </a:solidFill>
              </a:rPr>
              <a:t>What students should </a:t>
            </a:r>
            <a:r>
              <a:rPr lang="en-GB" b="1" i="1" dirty="0" smtClean="0">
                <a:solidFill>
                  <a:srgbClr val="FFC000"/>
                </a:solidFill>
              </a:rPr>
              <a:t>know</a:t>
            </a:r>
            <a:r>
              <a:rPr lang="en-GB" dirty="0" smtClean="0"/>
              <a:t>: </a:t>
            </a:r>
            <a:br>
              <a:rPr lang="en-GB" dirty="0" smtClean="0"/>
            </a:br>
            <a:r>
              <a:rPr lang="en-GB" dirty="0" smtClean="0"/>
              <a:t>languages, algorithms, data structures and representation, architecture, programs, communication and coordination.</a:t>
            </a:r>
          </a:p>
          <a:p>
            <a:r>
              <a:rPr lang="en-GB" b="1" dirty="0">
                <a:solidFill>
                  <a:srgbClr val="FFC000"/>
                </a:solidFill>
              </a:rPr>
              <a:t>What students should be able to </a:t>
            </a:r>
            <a:r>
              <a:rPr lang="en-GB" b="1" i="1" dirty="0">
                <a:solidFill>
                  <a:srgbClr val="FFC000"/>
                </a:solidFill>
              </a:rPr>
              <a:t>do</a:t>
            </a:r>
            <a:r>
              <a:rPr lang="en-GB" dirty="0"/>
              <a:t>: </a:t>
            </a:r>
            <a:r>
              <a:rPr lang="en-GB" b="1" dirty="0"/>
              <a:t>computational thinking</a:t>
            </a:r>
            <a:r>
              <a:rPr lang="en-GB" dirty="0"/>
              <a:t>, abstraction, modelling, design, problem solving, programming.</a:t>
            </a:r>
          </a:p>
          <a:p>
            <a:endParaRPr lang="en-GB" dirty="0"/>
          </a:p>
        </p:txBody>
      </p:sp>
    </p:spTree>
    <p:extLst>
      <p:ext uri="{BB962C8B-B14F-4D97-AF65-F5344CB8AC3E}">
        <p14:creationId xmlns:p14="http://schemas.microsoft.com/office/powerpoint/2010/main" val="4049075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“Computer Science”?</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solidFill>
                  <a:srgbClr val="FFC000"/>
                </a:solidFill>
              </a:rPr>
              <a:t>Foundational</a:t>
            </a:r>
          </a:p>
          <a:p>
            <a:pPr lvl="1"/>
            <a:r>
              <a:rPr lang="en-GB" dirty="0" smtClean="0"/>
              <a:t>Not just “coding” (although that too)</a:t>
            </a:r>
          </a:p>
          <a:p>
            <a:pPr lvl="1"/>
            <a:r>
              <a:rPr lang="en-GB" dirty="0" smtClean="0"/>
              <a:t>Not just to get a good job (although that too)</a:t>
            </a:r>
          </a:p>
          <a:p>
            <a:r>
              <a:rPr lang="en-GB" dirty="0"/>
              <a:t>The</a:t>
            </a:r>
            <a:r>
              <a:rPr lang="en-GB" b="1" dirty="0">
                <a:solidFill>
                  <a:srgbClr val="FFC000"/>
                </a:solidFill>
              </a:rPr>
              <a:t> “fourth science”</a:t>
            </a:r>
            <a:endParaRPr lang="en-GB" dirty="0"/>
          </a:p>
          <a:p>
            <a:r>
              <a:rPr lang="en-GB" b="1" dirty="0" smtClean="0">
                <a:solidFill>
                  <a:srgbClr val="FFC000"/>
                </a:solidFill>
              </a:rPr>
              <a:t>Ubiquitous</a:t>
            </a:r>
            <a:r>
              <a:rPr lang="en-GB" dirty="0" smtClean="0"/>
              <a:t>, like maths: biology, ecology, design, engineering, astronomy, medicine,…</a:t>
            </a:r>
          </a:p>
          <a:p>
            <a:r>
              <a:rPr lang="en-GB" dirty="0" smtClean="0"/>
              <a:t>Primarily rooted in </a:t>
            </a:r>
            <a:r>
              <a:rPr lang="en-GB" b="1" dirty="0" smtClean="0">
                <a:solidFill>
                  <a:srgbClr val="FFC000"/>
                </a:solidFill>
              </a:rPr>
              <a:t>ideas</a:t>
            </a:r>
            <a:r>
              <a:rPr lang="en-GB" dirty="0" smtClean="0">
                <a:solidFill>
                  <a:srgbClr val="FFC000"/>
                </a:solidFill>
              </a:rPr>
              <a:t> </a:t>
            </a:r>
            <a:r>
              <a:rPr lang="en-GB" dirty="0" smtClean="0"/>
              <a:t>rather than </a:t>
            </a:r>
            <a:r>
              <a:rPr lang="en-GB" b="1" dirty="0" smtClean="0">
                <a:solidFill>
                  <a:srgbClr val="FFC000"/>
                </a:solidFill>
              </a:rPr>
              <a:t>technology</a:t>
            </a:r>
          </a:p>
          <a:p>
            <a:r>
              <a:rPr lang="en-GB" dirty="0" smtClean="0"/>
              <a:t>But a quintessentially STEM subject</a:t>
            </a:r>
          </a:p>
        </p:txBody>
      </p:sp>
    </p:spTree>
    <p:extLst>
      <p:ext uri="{BB962C8B-B14F-4D97-AF65-F5344CB8AC3E}">
        <p14:creationId xmlns:p14="http://schemas.microsoft.com/office/powerpoint/2010/main" val="295121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ZVuI-osAWI8/UEjMoMLojII/AAAAAAAAK8c/Us7v46Jp0is/s1600/Ada_Lovelace+(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336035" cy="6894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man.ac.uk/CCS/res/images/res53p.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36035" y="0"/>
            <a:ext cx="4807965" cy="69149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64" y="5934670"/>
            <a:ext cx="1588897"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1843</a:t>
            </a:r>
          </a:p>
        </p:txBody>
      </p:sp>
    </p:spTree>
    <p:extLst>
      <p:ext uri="{BB962C8B-B14F-4D97-AF65-F5344CB8AC3E}">
        <p14:creationId xmlns:p14="http://schemas.microsoft.com/office/powerpoint/2010/main" val="37223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Main </a:t>
            </a:r>
            <a:r>
              <a:rPr lang="en-GB" b="1" dirty="0" smtClean="0"/>
              <a:t>new</a:t>
            </a:r>
            <a:r>
              <a:rPr lang="en-GB" dirty="0" smtClean="0"/>
              <a:t> thrust of </a:t>
            </a:r>
            <a:r>
              <a:rPr lang="en-GB" dirty="0" smtClean="0"/>
              <a:t>the </a:t>
            </a:r>
            <a:r>
              <a:rPr lang="en-GB" dirty="0" err="1" smtClean="0"/>
              <a:t>PoS</a:t>
            </a:r>
            <a:endParaRPr lang="en-GB" dirty="0"/>
          </a:p>
        </p:txBody>
      </p:sp>
      <p:sp>
        <p:nvSpPr>
          <p:cNvPr id="3" name="Content Placeholder 2"/>
          <p:cNvSpPr>
            <a:spLocks noGrp="1"/>
          </p:cNvSpPr>
          <p:nvPr>
            <p:ph idx="1"/>
          </p:nvPr>
        </p:nvSpPr>
        <p:spPr>
          <a:xfrm>
            <a:off x="467544" y="836712"/>
            <a:ext cx="8479971" cy="5257800"/>
          </a:xfrm>
        </p:spPr>
        <p:txBody>
          <a:bodyPr>
            <a:normAutofit/>
          </a:bodyPr>
          <a:lstStyle/>
          <a:p>
            <a:r>
              <a:rPr lang="en-GB" dirty="0" smtClean="0"/>
              <a:t>Just as every student needs to learn a bit of chemistry, even though few will become chemists, so </a:t>
            </a:r>
            <a:r>
              <a:rPr lang="en-GB" b="1" dirty="0" smtClean="0">
                <a:solidFill>
                  <a:srgbClr val="FFC000"/>
                </a:solidFill>
              </a:rPr>
              <a:t>every student </a:t>
            </a:r>
            <a:r>
              <a:rPr lang="en-GB" dirty="0" smtClean="0"/>
              <a:t>should learn a bit of computer science</a:t>
            </a:r>
            <a:r>
              <a:rPr lang="en-GB" dirty="0" smtClean="0">
                <a:solidFill>
                  <a:srgbClr val="FFC000"/>
                </a:solidFill>
              </a:rPr>
              <a:t> </a:t>
            </a:r>
            <a:r>
              <a:rPr lang="en-GB" dirty="0" smtClean="0"/>
              <a:t>(including some elementary programming) because they live in a digital world.  “...understanding how the modern world works...” (Matthew Hancock)</a:t>
            </a:r>
          </a:p>
          <a:p>
            <a:r>
              <a:rPr lang="en-GB" dirty="0" smtClean="0"/>
              <a:t>From </a:t>
            </a:r>
            <a:r>
              <a:rPr lang="en-GB" b="1" dirty="0" smtClean="0">
                <a:solidFill>
                  <a:srgbClr val="FFC000"/>
                </a:solidFill>
              </a:rPr>
              <a:t>primary school onwards</a:t>
            </a:r>
            <a:r>
              <a:rPr lang="en-GB" dirty="0" smtClean="0">
                <a:solidFill>
                  <a:srgbClr val="FFC000"/>
                </a:solidFill>
              </a:rPr>
              <a:t> </a:t>
            </a:r>
            <a:r>
              <a:rPr lang="en-GB" dirty="0" smtClean="0"/>
              <a:t>(like science).</a:t>
            </a:r>
          </a:p>
        </p:txBody>
      </p:sp>
    </p:spTree>
    <p:extLst>
      <p:ext uri="{BB962C8B-B14F-4D97-AF65-F5344CB8AC3E}">
        <p14:creationId xmlns:p14="http://schemas.microsoft.com/office/powerpoint/2010/main" val="65957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Result</a:t>
            </a:r>
            <a:endParaRPr lang="en-GB" dirty="0"/>
          </a:p>
        </p:txBody>
      </p:sp>
      <p:sp>
        <p:nvSpPr>
          <p:cNvPr id="3" name="Content Placeholder 2"/>
          <p:cNvSpPr>
            <a:spLocks noGrp="1"/>
          </p:cNvSpPr>
          <p:nvPr>
            <p:ph idx="1"/>
          </p:nvPr>
        </p:nvSpPr>
        <p:spPr>
          <a:xfrm>
            <a:off x="526030" y="3068960"/>
            <a:ext cx="8229600" cy="2521131"/>
          </a:xfrm>
        </p:spPr>
        <p:txBody>
          <a:bodyPr>
            <a:normAutofit/>
          </a:bodyPr>
          <a:lstStyle/>
          <a:p>
            <a:r>
              <a:rPr lang="en-GB" dirty="0" smtClean="0"/>
              <a:t>New title clearly signals a qualitative change</a:t>
            </a:r>
          </a:p>
          <a:p>
            <a:r>
              <a:rPr lang="en-GB" dirty="0" smtClean="0"/>
              <a:t>Computer </a:t>
            </a:r>
            <a:r>
              <a:rPr lang="en-GB" dirty="0" smtClean="0"/>
              <a:t>Science added as the “fourth science” to the </a:t>
            </a:r>
            <a:r>
              <a:rPr lang="en-GB" dirty="0" err="1" smtClean="0"/>
              <a:t>EBacc</a:t>
            </a:r>
            <a:endParaRPr lang="en-GB" dirty="0" smtClean="0"/>
          </a:p>
          <a:p>
            <a:endParaRPr lang="en-GB" dirty="0"/>
          </a:p>
          <a:p>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9" t="21066" r="13483" b="42526"/>
          <a:stretch/>
        </p:blipFill>
        <p:spPr bwMode="auto">
          <a:xfrm>
            <a:off x="513342" y="836712"/>
            <a:ext cx="824228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64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a:t>
            </a:r>
            <a:r>
              <a:rPr lang="en-GB" dirty="0" err="1" smtClean="0"/>
              <a:t>PoS</a:t>
            </a:r>
            <a:endParaRPr lang="en-GB" dirty="0"/>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368" t="23605" r="16228" b="3669"/>
          <a:stretch/>
        </p:blipFill>
        <p:spPr bwMode="auto">
          <a:xfrm>
            <a:off x="239484" y="1415143"/>
            <a:ext cx="8702683" cy="378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2420888"/>
            <a:ext cx="8546631" cy="15121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87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2404" y="188640"/>
            <a:ext cx="8229600" cy="522312"/>
          </a:xfrm>
        </p:spPr>
        <p:txBody>
          <a:bodyPr/>
          <a:lstStyle/>
          <a:p>
            <a:r>
              <a:rPr lang="en-GB" dirty="0" smtClean="0"/>
              <a:t>“What” not “how”</a:t>
            </a:r>
            <a:endParaRPr lang="en-GB" dirty="0"/>
          </a:p>
        </p:txBody>
      </p:sp>
      <p:sp>
        <p:nvSpPr>
          <p:cNvPr id="3" name="Content Placeholder 2"/>
          <p:cNvSpPr>
            <a:spLocks noGrp="1"/>
          </p:cNvSpPr>
          <p:nvPr>
            <p:ph idx="1"/>
          </p:nvPr>
        </p:nvSpPr>
        <p:spPr>
          <a:xfrm>
            <a:off x="423045" y="836712"/>
            <a:ext cx="8556172" cy="4709160"/>
          </a:xfrm>
        </p:spPr>
        <p:txBody>
          <a:bodyPr/>
          <a:lstStyle/>
          <a:p>
            <a:r>
              <a:rPr lang="en-GB" dirty="0" smtClean="0"/>
              <a:t>Very strong steers from DfE: “What” not “how”; hence lack of words like “creativity”</a:t>
            </a:r>
          </a:p>
          <a:p>
            <a:r>
              <a:rPr lang="en-GB" dirty="0" smtClean="0"/>
              <a:t>“National curriculum should be dry and boring” (Tim Oates)</a:t>
            </a:r>
          </a:p>
          <a:p>
            <a:pPr lvl="1"/>
            <a:endParaRPr lang="en-GB" dirty="0" smtClean="0"/>
          </a:p>
        </p:txBody>
      </p:sp>
      <p:sp>
        <p:nvSpPr>
          <p:cNvPr id="4" name="Content Placeholder 2"/>
          <p:cNvSpPr>
            <a:spLocks noGrp="1"/>
          </p:cNvSpPr>
          <p:nvPr/>
        </p:nvSpPr>
        <p:spPr bwMode="auto">
          <a:xfrm>
            <a:off x="452254" y="3405142"/>
            <a:ext cx="3255650" cy="2616145"/>
          </a:xfrm>
          <a:prstGeom prst="rect">
            <a:avLst/>
          </a:prstGeom>
          <a:solidFill>
            <a:srgbClr val="FFE79B"/>
          </a:solidFill>
          <a:ln w="38100">
            <a:solidFill>
              <a:srgbClr val="7030A0"/>
            </a:solidFill>
          </a:ln>
          <a:extLst/>
        </p:spPr>
        <p:txBody>
          <a:bodyPr vert="horz" wrap="square" lIns="108000" tIns="108000" rIns="108000" bIns="108000" numCol="1" anchor="t" anchorCtr="0" compatLnSpc="1">
            <a:prstTxWarp prst="textNoShape">
              <a:avLst/>
            </a:prstTxWarp>
          </a:bodyPr>
          <a:lstStyle>
            <a:lvl1pPr marL="161925" indent="-161925" algn="l" rtl="0" eaLnBrk="0" fontAlgn="base" hangingPunct="0">
              <a:spcBef>
                <a:spcPct val="0"/>
              </a:spcBef>
              <a:spcAft>
                <a:spcPct val="40000"/>
              </a:spcAft>
              <a:buSzPct val="90000"/>
              <a:buFont typeface="Times" pitchFamily="1" charset="0"/>
              <a:buChar char="•"/>
              <a:defRPr sz="2000">
                <a:solidFill>
                  <a:schemeClr val="tx1"/>
                </a:solidFill>
                <a:latin typeface="+mn-lt"/>
                <a:ea typeface="+mn-ea"/>
                <a:cs typeface="+mn-cs"/>
              </a:defRPr>
            </a:lvl1pPr>
            <a:lvl2pPr marL="371475" indent="-207963" algn="l" rtl="0" eaLnBrk="0" fontAlgn="base" hangingPunct="0">
              <a:spcBef>
                <a:spcPct val="0"/>
              </a:spcBef>
              <a:spcAft>
                <a:spcPct val="40000"/>
              </a:spcAft>
              <a:buChar char="–"/>
              <a:defRPr sz="2000">
                <a:solidFill>
                  <a:schemeClr val="tx1"/>
                </a:solidFill>
                <a:latin typeface="+mn-lt"/>
                <a:ea typeface="+mn-ea"/>
              </a:defRPr>
            </a:lvl2pPr>
            <a:lvl3pPr marL="539750" indent="-166688" algn="l" rtl="0" eaLnBrk="0" fontAlgn="base" hangingPunct="0">
              <a:spcBef>
                <a:spcPct val="0"/>
              </a:spcBef>
              <a:spcAft>
                <a:spcPct val="40000"/>
              </a:spcAft>
              <a:buChar char="-"/>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a:lstStyle>
          <a:p>
            <a:pPr marL="0" indent="0">
              <a:buNone/>
            </a:pPr>
            <a:r>
              <a:rPr lang="en-GB" sz="2400" dirty="0" smtClean="0">
                <a:solidFill>
                  <a:schemeClr val="accent2"/>
                </a:solidFill>
              </a:rPr>
              <a:t>POS should specify</a:t>
            </a:r>
          </a:p>
          <a:p>
            <a:pPr marL="174625" indent="-174625">
              <a:spcAft>
                <a:spcPts val="0"/>
              </a:spcAft>
            </a:pPr>
            <a:r>
              <a:rPr lang="en-GB" sz="2400" dirty="0" smtClean="0">
                <a:solidFill>
                  <a:schemeClr val="accent2"/>
                </a:solidFill>
              </a:rPr>
              <a:t>Principles</a:t>
            </a:r>
          </a:p>
          <a:p>
            <a:pPr marL="174625" indent="-174625">
              <a:spcAft>
                <a:spcPts val="0"/>
              </a:spcAft>
            </a:pPr>
            <a:r>
              <a:rPr lang="en-GB" sz="2400" dirty="0" smtClean="0">
                <a:solidFill>
                  <a:schemeClr val="accent2"/>
                </a:solidFill>
              </a:rPr>
              <a:t>Concepts</a:t>
            </a:r>
          </a:p>
          <a:p>
            <a:pPr marL="174625" indent="-174625">
              <a:spcAft>
                <a:spcPts val="0"/>
              </a:spcAft>
            </a:pPr>
            <a:r>
              <a:rPr lang="en-GB" sz="2400" dirty="0" smtClean="0">
                <a:solidFill>
                  <a:schemeClr val="accent2"/>
                </a:solidFill>
              </a:rPr>
              <a:t>Methods</a:t>
            </a:r>
          </a:p>
          <a:p>
            <a:pPr marL="174625" indent="-174625">
              <a:spcAft>
                <a:spcPts val="0"/>
              </a:spcAft>
            </a:pPr>
            <a:r>
              <a:rPr lang="en-GB" sz="2400" dirty="0" smtClean="0">
                <a:solidFill>
                  <a:schemeClr val="accent2"/>
                </a:solidFill>
              </a:rPr>
              <a:t>Techniques</a:t>
            </a:r>
          </a:p>
          <a:p>
            <a:pPr marL="0" indent="0">
              <a:buNone/>
            </a:pPr>
            <a:endParaRPr lang="en-GB" sz="2400" dirty="0">
              <a:solidFill>
                <a:schemeClr val="bg1"/>
              </a:solidFill>
              <a:latin typeface="Comic Sans MS" pitchFamily="66" charset="0"/>
            </a:endParaRPr>
          </a:p>
        </p:txBody>
      </p:sp>
      <p:sp>
        <p:nvSpPr>
          <p:cNvPr id="5" name="TextBox 5"/>
          <p:cNvSpPr txBox="1"/>
          <p:nvPr/>
        </p:nvSpPr>
        <p:spPr>
          <a:xfrm>
            <a:off x="3894497" y="3405142"/>
            <a:ext cx="4997983" cy="2616145"/>
          </a:xfrm>
          <a:prstGeom prst="rect">
            <a:avLst/>
          </a:prstGeom>
          <a:solidFill>
            <a:schemeClr val="accent6">
              <a:lumMod val="20000"/>
              <a:lumOff val="80000"/>
            </a:schemeClr>
          </a:solidFill>
          <a:ln w="38100">
            <a:solidFill>
              <a:srgbClr val="7030A0"/>
            </a:solidFill>
          </a:ln>
        </p:spPr>
        <p:txBody>
          <a:bodyPr vert="horz" wrap="square" lIns="108000" tIns="108000" rIns="108000" bIns="108000" numCol="1"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spcAft>
                <a:spcPts val="1200"/>
              </a:spcAft>
            </a:pPr>
            <a:r>
              <a:rPr lang="en-GB" sz="2000" dirty="0" smtClean="0">
                <a:solidFill>
                  <a:srgbClr val="0070C0"/>
                </a:solidFill>
                <a:latin typeface="+mn-lt"/>
              </a:rPr>
              <a:t>…but should not specify</a:t>
            </a:r>
            <a:endParaRPr lang="en-GB" sz="2000" dirty="0">
              <a:solidFill>
                <a:srgbClr val="0070C0"/>
              </a:solidFill>
              <a:latin typeface="+mn-lt"/>
            </a:endParaRPr>
          </a:p>
          <a:p>
            <a:pPr marL="174625" indent="-174625">
              <a:buFont typeface="Arial" pitchFamily="34" charset="0"/>
              <a:buChar char="•"/>
            </a:pPr>
            <a:r>
              <a:rPr lang="en-GB" sz="2000" dirty="0" smtClean="0">
                <a:solidFill>
                  <a:srgbClr val="0070C0"/>
                </a:solidFill>
                <a:latin typeface="+mn-lt"/>
              </a:rPr>
              <a:t>Project </a:t>
            </a:r>
            <a:r>
              <a:rPr lang="en-GB" sz="2000" dirty="0">
                <a:solidFill>
                  <a:srgbClr val="0070C0"/>
                </a:solidFill>
                <a:latin typeface="+mn-lt"/>
              </a:rPr>
              <a:t>based learning</a:t>
            </a:r>
          </a:p>
          <a:p>
            <a:pPr marL="174625" indent="-174625">
              <a:buFont typeface="Arial" pitchFamily="34" charset="0"/>
              <a:buChar char="•"/>
            </a:pPr>
            <a:r>
              <a:rPr lang="en-GB" sz="2000" dirty="0" smtClean="0">
                <a:solidFill>
                  <a:srgbClr val="0070C0"/>
                </a:solidFill>
                <a:latin typeface="+mn-lt"/>
              </a:rPr>
              <a:t>Project </a:t>
            </a:r>
            <a:r>
              <a:rPr lang="en-GB" sz="2000" dirty="0">
                <a:solidFill>
                  <a:srgbClr val="0070C0"/>
                </a:solidFill>
                <a:latin typeface="+mn-lt"/>
              </a:rPr>
              <a:t>management skills</a:t>
            </a:r>
          </a:p>
          <a:p>
            <a:pPr marL="174625" indent="-174625">
              <a:buFont typeface="Arial" pitchFamily="34" charset="0"/>
              <a:buChar char="•"/>
            </a:pPr>
            <a:r>
              <a:rPr lang="en-GB" sz="2000" dirty="0" smtClean="0">
                <a:solidFill>
                  <a:srgbClr val="0070C0"/>
                </a:solidFill>
                <a:latin typeface="+mn-lt"/>
              </a:rPr>
              <a:t>Group </a:t>
            </a:r>
            <a:r>
              <a:rPr lang="en-GB" sz="2000" dirty="0">
                <a:solidFill>
                  <a:srgbClr val="0070C0"/>
                </a:solidFill>
                <a:latin typeface="+mn-lt"/>
              </a:rPr>
              <a:t>working</a:t>
            </a:r>
          </a:p>
          <a:p>
            <a:pPr marL="174625" indent="-174625">
              <a:buFont typeface="Arial" pitchFamily="34" charset="0"/>
              <a:buChar char="•"/>
            </a:pPr>
            <a:r>
              <a:rPr lang="en-GB" sz="2000" dirty="0" smtClean="0">
                <a:solidFill>
                  <a:srgbClr val="0070C0"/>
                </a:solidFill>
                <a:latin typeface="+mn-lt"/>
              </a:rPr>
              <a:t>Pedagogy</a:t>
            </a:r>
          </a:p>
          <a:p>
            <a:pPr marL="174625" indent="-174625">
              <a:buFont typeface="Arial" pitchFamily="34" charset="0"/>
              <a:buChar char="•"/>
            </a:pPr>
            <a:r>
              <a:rPr lang="en-GB" sz="2000" dirty="0" smtClean="0">
                <a:solidFill>
                  <a:srgbClr val="0070C0"/>
                </a:solidFill>
                <a:latin typeface="+mn-lt"/>
              </a:rPr>
              <a:t>Creativity</a:t>
            </a:r>
          </a:p>
          <a:p>
            <a:pPr marL="174625" indent="-174625">
              <a:buFont typeface="Arial" pitchFamily="34" charset="0"/>
              <a:buChar char="•"/>
            </a:pPr>
            <a:r>
              <a:rPr lang="en-GB" sz="2000" dirty="0" smtClean="0">
                <a:solidFill>
                  <a:srgbClr val="0070C0"/>
                </a:solidFill>
                <a:latin typeface="+mn-lt"/>
              </a:rPr>
              <a:t>How to make the subject inspiring</a:t>
            </a:r>
            <a:endParaRPr lang="en-GB" sz="2000" dirty="0">
              <a:solidFill>
                <a:srgbClr val="0070C0"/>
              </a:solidFill>
              <a:latin typeface="+mn-lt"/>
            </a:endParaRPr>
          </a:p>
        </p:txBody>
      </p:sp>
    </p:spTree>
    <p:extLst>
      <p:ext uri="{BB962C8B-B14F-4D97-AF65-F5344CB8AC3E}">
        <p14:creationId xmlns:p14="http://schemas.microsoft.com/office/powerpoint/2010/main" val="3780383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Ambition</a:t>
            </a:r>
            <a:endParaRPr lang="en-GB" dirty="0"/>
          </a:p>
        </p:txBody>
      </p:sp>
      <p:sp>
        <p:nvSpPr>
          <p:cNvPr id="5" name="Content Placeholder 2"/>
          <p:cNvSpPr txBox="1">
            <a:spLocks/>
          </p:cNvSpPr>
          <p:nvPr/>
        </p:nvSpPr>
        <p:spPr bwMode="auto">
          <a:xfrm>
            <a:off x="457200" y="836712"/>
            <a:ext cx="8229600" cy="470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3" rIns="91320" bIns="45663"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en-GB" sz="2800" kern="0" dirty="0" smtClean="0"/>
              <a:t>Computer science from KS1 is ambitious; </a:t>
            </a:r>
            <a:r>
              <a:rPr lang="en-GB" sz="2800" kern="0" dirty="0" err="1" smtClean="0"/>
              <a:t>eg</a:t>
            </a:r>
            <a:r>
              <a:rPr lang="en-GB" sz="2800" kern="0" dirty="0" smtClean="0"/>
              <a:t> “understand what algorithms are”.</a:t>
            </a:r>
          </a:p>
          <a:p>
            <a:r>
              <a:rPr lang="en-GB" sz="2800" kern="0" dirty="0" smtClean="0"/>
              <a:t>High degree of confidence that students can understand this stuff</a:t>
            </a:r>
          </a:p>
          <a:p>
            <a:r>
              <a:rPr lang="en-GB" sz="2800" kern="0" dirty="0" smtClean="0"/>
              <a:t>We cannot get there instantly; but the </a:t>
            </a:r>
            <a:r>
              <a:rPr lang="en-GB" sz="2800" kern="0" dirty="0" err="1" smtClean="0"/>
              <a:t>PoS</a:t>
            </a:r>
            <a:r>
              <a:rPr lang="en-GB" sz="2800" kern="0" dirty="0" smtClean="0"/>
              <a:t> has to last for a decade</a:t>
            </a:r>
          </a:p>
          <a:p>
            <a:r>
              <a:rPr lang="en-GB" sz="2800" kern="0" dirty="0" smtClean="0"/>
              <a:t>“</a:t>
            </a:r>
            <a:r>
              <a:rPr lang="en-GB" sz="2800" kern="0" dirty="0" err="1" smtClean="0"/>
              <a:t>PoS</a:t>
            </a:r>
            <a:r>
              <a:rPr lang="en-GB" sz="2800" kern="0" dirty="0" smtClean="0"/>
              <a:t> is a minimum” (</a:t>
            </a:r>
            <a:r>
              <a:rPr lang="en-GB" sz="2800" kern="0" dirty="0"/>
              <a:t>D</a:t>
            </a:r>
            <a:r>
              <a:rPr lang="en-GB" sz="2800" kern="0" dirty="0" smtClean="0"/>
              <a:t>avid Brown Ofsted)</a:t>
            </a:r>
          </a:p>
          <a:p>
            <a:r>
              <a:rPr lang="en-GB" sz="2800" kern="0" dirty="0" smtClean="0"/>
              <a:t>Need for</a:t>
            </a:r>
          </a:p>
          <a:p>
            <a:pPr lvl="1"/>
            <a:r>
              <a:rPr lang="en-GB" sz="2400" kern="0" dirty="0" smtClean="0"/>
              <a:t>Teacher support and training across KS1-4</a:t>
            </a:r>
          </a:p>
          <a:p>
            <a:pPr lvl="1"/>
            <a:r>
              <a:rPr lang="en-GB" sz="2400" kern="0" dirty="0" smtClean="0"/>
              <a:t>Transitional Ofsted assessment</a:t>
            </a:r>
            <a:endParaRPr lang="en-GB" sz="2400" kern="0" dirty="0"/>
          </a:p>
        </p:txBody>
      </p:sp>
    </p:spTree>
    <p:extLst>
      <p:ext uri="{BB962C8B-B14F-4D97-AF65-F5344CB8AC3E}">
        <p14:creationId xmlns:p14="http://schemas.microsoft.com/office/powerpoint/2010/main" val="3517778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1743" t="25291" r="53955" b="15051"/>
          <a:stretch/>
        </p:blipFill>
        <p:spPr bwMode="auto">
          <a:xfrm>
            <a:off x="6282628" y="1035817"/>
            <a:ext cx="2507631" cy="1665180"/>
          </a:xfrm>
          <a:prstGeom prst="rect">
            <a:avLst/>
          </a:prstGeom>
          <a:noFill/>
          <a:ln w="9525">
            <a:noFill/>
            <a:miter lim="800000"/>
            <a:headEnd/>
            <a:tailEnd/>
          </a:ln>
        </p:spPr>
      </p:pic>
      <p:sp>
        <p:nvSpPr>
          <p:cNvPr id="6" name="Content Placeholder 5"/>
          <p:cNvSpPr>
            <a:spLocks noGrp="1"/>
          </p:cNvSpPr>
          <p:nvPr>
            <p:ph idx="1"/>
          </p:nvPr>
        </p:nvSpPr>
        <p:spPr>
          <a:xfrm>
            <a:off x="539552" y="1025066"/>
            <a:ext cx="5380892" cy="4709160"/>
          </a:xfrm>
        </p:spPr>
        <p:txBody>
          <a:bodyPr/>
          <a:lstStyle/>
          <a:p>
            <a:r>
              <a:rPr lang="en-GB" dirty="0" smtClean="0"/>
              <a:t>A consensus that change is needed</a:t>
            </a:r>
          </a:p>
        </p:txBody>
      </p:sp>
      <p:sp>
        <p:nvSpPr>
          <p:cNvPr id="5" name="TextBox 4"/>
          <p:cNvSpPr txBox="1"/>
          <p:nvPr/>
        </p:nvSpPr>
        <p:spPr>
          <a:xfrm>
            <a:off x="267996" y="160337"/>
            <a:ext cx="8066760" cy="600164"/>
          </a:xfrm>
          <a:prstGeom prst="rect">
            <a:avLst/>
          </a:prstGeom>
          <a:noFill/>
        </p:spPr>
        <p:txBody>
          <a:bodyPr wrap="none" rtlCol="0">
            <a:spAutoFit/>
          </a:bodyPr>
          <a:lstStyle/>
          <a:p>
            <a:pPr fontAlgn="base">
              <a:spcBef>
                <a:spcPct val="0"/>
              </a:spcBef>
              <a:spcAft>
                <a:spcPct val="0"/>
              </a:spcAft>
            </a:pPr>
            <a:r>
              <a:rPr lang="en-GB" sz="3300" dirty="0">
                <a:solidFill>
                  <a:schemeClr val="hlink"/>
                </a:solidFill>
                <a:latin typeface="+mj-lt"/>
                <a:ea typeface="+mj-ea"/>
                <a:cs typeface="+mj-cs"/>
              </a:rPr>
              <a:t>The once in a generation </a:t>
            </a:r>
            <a:r>
              <a:rPr lang="en-GB" sz="3300" dirty="0" smtClean="0">
                <a:solidFill>
                  <a:schemeClr val="hlink"/>
                </a:solidFill>
                <a:latin typeface="+mj-lt"/>
                <a:ea typeface="+mj-ea"/>
                <a:cs typeface="+mj-cs"/>
              </a:rPr>
              <a:t>opportunity</a:t>
            </a:r>
            <a:endParaRPr lang="en-GB" sz="3300" dirty="0">
              <a:solidFill>
                <a:schemeClr val="hlink"/>
              </a:solidFill>
              <a:latin typeface="+mj-lt"/>
              <a:ea typeface="+mj-ea"/>
              <a:cs typeface="+mj-cs"/>
            </a:endParaRPr>
          </a:p>
        </p:txBody>
      </p:sp>
    </p:spTree>
    <p:extLst>
      <p:ext uri="{BB962C8B-B14F-4D97-AF65-F5344CB8AC3E}">
        <p14:creationId xmlns:p14="http://schemas.microsoft.com/office/powerpoint/2010/main" val="1764533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1743" t="25291" r="53955" b="15051"/>
          <a:stretch/>
        </p:blipFill>
        <p:spPr bwMode="auto">
          <a:xfrm>
            <a:off x="6282628" y="1035817"/>
            <a:ext cx="2507631" cy="1665180"/>
          </a:xfrm>
          <a:prstGeom prst="rect">
            <a:avLst/>
          </a:prstGeom>
          <a:noFill/>
          <a:ln w="9525">
            <a:noFill/>
            <a:miter lim="800000"/>
            <a:headEnd/>
            <a:tailEnd/>
          </a:ln>
        </p:spPr>
      </p:pic>
      <p:sp>
        <p:nvSpPr>
          <p:cNvPr id="6" name="Content Placeholder 5"/>
          <p:cNvSpPr>
            <a:spLocks noGrp="1"/>
          </p:cNvSpPr>
          <p:nvPr>
            <p:ph idx="1"/>
          </p:nvPr>
        </p:nvSpPr>
        <p:spPr>
          <a:xfrm>
            <a:off x="467544" y="1109268"/>
            <a:ext cx="5380892" cy="4709160"/>
          </a:xfrm>
        </p:spPr>
        <p:txBody>
          <a:bodyPr/>
          <a:lstStyle/>
          <a:p>
            <a:r>
              <a:rPr lang="en-GB" dirty="0" smtClean="0"/>
              <a:t>A consensus that change is needed</a:t>
            </a:r>
          </a:p>
          <a:p>
            <a:r>
              <a:rPr lang="en-GB" dirty="0" smtClean="0"/>
              <a:t>Review of the </a:t>
            </a:r>
            <a:br>
              <a:rPr lang="en-GB" dirty="0" smtClean="0"/>
            </a:br>
            <a:r>
              <a:rPr lang="en-GB" dirty="0" smtClean="0"/>
              <a:t>National Curriculum</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53" t="34784" r="7916" b="14141"/>
          <a:stretch/>
        </p:blipFill>
        <p:spPr bwMode="auto">
          <a:xfrm>
            <a:off x="4932040" y="3068960"/>
            <a:ext cx="4091650" cy="104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7996" y="160337"/>
            <a:ext cx="8066760" cy="600164"/>
          </a:xfrm>
          <a:prstGeom prst="rect">
            <a:avLst/>
          </a:prstGeom>
          <a:noFill/>
        </p:spPr>
        <p:txBody>
          <a:bodyPr wrap="none" rtlCol="0">
            <a:spAutoFit/>
          </a:bodyPr>
          <a:lstStyle/>
          <a:p>
            <a:pPr fontAlgn="base">
              <a:spcBef>
                <a:spcPct val="0"/>
              </a:spcBef>
              <a:spcAft>
                <a:spcPct val="0"/>
              </a:spcAft>
            </a:pPr>
            <a:r>
              <a:rPr lang="en-GB" sz="3300" dirty="0">
                <a:solidFill>
                  <a:schemeClr val="hlink"/>
                </a:solidFill>
                <a:latin typeface="+mj-lt"/>
                <a:ea typeface="+mj-ea"/>
                <a:cs typeface="+mj-cs"/>
              </a:rPr>
              <a:t>The once in a generation </a:t>
            </a:r>
            <a:r>
              <a:rPr lang="en-GB" sz="3300" dirty="0" smtClean="0">
                <a:solidFill>
                  <a:schemeClr val="hlink"/>
                </a:solidFill>
                <a:latin typeface="+mj-lt"/>
                <a:ea typeface="+mj-ea"/>
                <a:cs typeface="+mj-cs"/>
              </a:rPr>
              <a:t>opportunity</a:t>
            </a:r>
            <a:endParaRPr lang="en-GB" sz="3300" dirty="0">
              <a:solidFill>
                <a:schemeClr val="hlink"/>
              </a:solidFill>
              <a:latin typeface="+mj-lt"/>
              <a:ea typeface="+mj-ea"/>
              <a:cs typeface="+mj-cs"/>
            </a:endParaRPr>
          </a:p>
        </p:txBody>
      </p:sp>
    </p:spTree>
    <p:extLst>
      <p:ext uri="{BB962C8B-B14F-4D97-AF65-F5344CB8AC3E}">
        <p14:creationId xmlns:p14="http://schemas.microsoft.com/office/powerpoint/2010/main" val="91607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070" y="5433813"/>
            <a:ext cx="2704746" cy="61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print"/>
          <a:srcRect l="1743" t="25291" r="53955" b="15051"/>
          <a:stretch/>
        </p:blipFill>
        <p:spPr bwMode="auto">
          <a:xfrm>
            <a:off x="6282628" y="1035817"/>
            <a:ext cx="2507631" cy="1665180"/>
          </a:xfrm>
          <a:prstGeom prst="rect">
            <a:avLst/>
          </a:prstGeom>
          <a:noFill/>
          <a:ln w="9525">
            <a:noFill/>
            <a:miter lim="800000"/>
            <a:headEnd/>
            <a:tailEnd/>
          </a:ln>
        </p:spPr>
      </p:pic>
      <p:sp>
        <p:nvSpPr>
          <p:cNvPr id="6" name="Content Placeholder 5"/>
          <p:cNvSpPr>
            <a:spLocks noGrp="1"/>
          </p:cNvSpPr>
          <p:nvPr>
            <p:ph idx="1"/>
          </p:nvPr>
        </p:nvSpPr>
        <p:spPr>
          <a:xfrm>
            <a:off x="588637" y="1014180"/>
            <a:ext cx="5380892" cy="3350924"/>
          </a:xfrm>
        </p:spPr>
        <p:txBody>
          <a:bodyPr/>
          <a:lstStyle/>
          <a:p>
            <a:r>
              <a:rPr lang="en-GB" dirty="0" smtClean="0"/>
              <a:t>A consensus that change is needed</a:t>
            </a:r>
          </a:p>
          <a:p>
            <a:r>
              <a:rPr lang="en-GB" dirty="0" smtClean="0"/>
              <a:t>Review of the </a:t>
            </a:r>
            <a:br>
              <a:rPr lang="en-GB" dirty="0" smtClean="0"/>
            </a:br>
            <a:r>
              <a:rPr lang="en-GB" dirty="0" smtClean="0"/>
              <a:t>National Curriculum</a:t>
            </a:r>
          </a:p>
          <a:p>
            <a:r>
              <a:rPr lang="en-GB" dirty="0" smtClean="0"/>
              <a:t>Deep community</a:t>
            </a:r>
            <a:br>
              <a:rPr lang="en-GB" dirty="0" smtClean="0"/>
            </a:br>
            <a:r>
              <a:rPr lang="en-GB" dirty="0" smtClean="0"/>
              <a:t>engagement</a:t>
            </a:r>
            <a:endParaRPr lang="en-GB"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3" t="34784" r="7916" b="14141"/>
          <a:stretch/>
        </p:blipFill>
        <p:spPr bwMode="auto">
          <a:xfrm>
            <a:off x="5280370" y="3068960"/>
            <a:ext cx="3708885" cy="99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694" y="4686973"/>
            <a:ext cx="3121152" cy="585216"/>
          </a:xfrm>
          <a:prstGeom prst="rect">
            <a:avLst/>
          </a:prstGeom>
        </p:spPr>
      </p:pic>
      <p:sp>
        <p:nvSpPr>
          <p:cNvPr id="7" name="AutoShape 2" descr="data:image/jpeg;base64,/9j/4AAQSkZJRgABAQAAAQABAAD/2wCEAAkGBhQSERIUExQVFBUUGBgUFhYYGRYfHBceHhwhHRocISYaHCgqHBwvJRgXIi8gKS0qOCwuHR4xODArNSYrLykBCQoKDQwNGQ8PGiklHyMsNTY1LCksNTUsKS8sKSk0LDQpNCwsLC00LCwsKiwsLCwsLCwsKi8sKTQsLCwsLCwsLP/AABEIAFUAWAMBIgACEQEDEQH/xAAbAAACAwEBAQAAAAAAAAAAAAAFBgADBAcBAv/EAEMQAAECAwYCBAsDCwUAAAAAAAECAwAEEQUGEiExQRNRByJhcRQVFiRTgZGTobHRMpLTM0JDUlRyc8HC0uF0g6Kys//EABsBAAIDAQEBAAAAAAAAAAAAAAQFAgMGAAEH/8QAKxEAAgICAAUCBAcAAAAAAAAAAQIAAwQREhMhMUEFoVFxkfAUIjJhscHR/9oADAMBAAIRAxEAPwB+vPeZwOqabUUBGSiNSf5CAXj1/wBM594x8XiX50/++YHY4z11jtYep7wFrDswp49f9M594xbLXkfQoHiqV2KzBgNjiY4qDOOoJ+s85hhDpEvi9WXSw4ppC2g6rCaEkqIoSNhhMJvlTN/tL/vFfWCd72FKMrQV83H/AKuQA8BXyjX4+jUpPkTU4oU0qSB2hxN+JwScwjjrriawrr10gqooA60OXx5wIs2+c6l5o+FPkBaKgrJBGIVBB1yrBa7lkpWibDyVFIbQoUNOtxAE6g5Zn1VjZZd3JYvNhTZoVDQgZ7bc4JVRwk6+9RZmW1V38J8yu1b5TTrq1B5xAqcKEKICRsMte+MnlJNftD3vF/WBalZnvjzFGVLMfM2y1VKNBR9I53LvdMCaabW4txDqsBCyTSuhBOkSAV0j59K/xUxIOxiSp3M56uiLapUa2P7jBeVXncx++f5QMxQxXms0omnMeQcONCjoqozFeYO3dGDxd3e0Queo8Z+cx7g8RgzFHuKCXi7u9oj4ckwntJyAGZJ5AbmIcqR0Y3WfISy7PYcmcKUtpUeIVYcIKjXrVGWmXdA+znbHfcDbT6VLVkE8VwEnkMRFT2CF3pESWWrIl3krcbxqW8y39pZFDhFNT1iIE3utiRdlFpast+WcTRTb3BCAggjMkbf4h3WSqAftHNTOqAbM605dJkMONNJwFzCVKJJJKTUVJNadnbA2SuMUOIUXBRJByBhFkZq0J+eDDU44yhUrLOuqBrhBaQSUj9YqWdCN66QVmpidsiZYbcmlzctNYmgpwddpdMiNeYOtCK5AgRetzqCAZW9S2NxN1MGzlznmlqQptw0JopKFqSobEFINO46RR5NL9G77p3+2NFxrGtG0pYOuWi+y2lSkt4c1KIPWKjUVFTQVrptFVr30tCVYm5Nxwqfl3GqzSRmGV6q764BXXrcxWAPwyx4PVrfIhS6t03TNNL4a0IaUFqWtKk6aAYqEk/CJBjo6tKXxuNotRc8tYSQhyoKcINcIVmdc+VBEi6usINCAZOS+QwZvEeJiWQtOFaUqTyUAR8YyeT8t6Br7ifpHM+k++bLkyzJl51thtavDC2FBRyBSkZdYZnSo01pBZjpHlmZaWYs5t2bcVVtpo4gqiNVLKhWnb2HQCJkA94IVB7iO3k/Lega+4n6RbLWSy2aoabSeYSkH5QpWN0hO+Etys/KqlHHvyKsQUhZ/VqNDtvnQZVEaLGvw7Nzq2mJUqlWlracmSsDrJB+yNxWg9dco84V+E7hA8T2913Xn5+y3m0gty7i1OkqAwggUyOulMoIX6spyZs+aZaGJxaKJSSBU1BpU5bQK6Rrefb8FlZVQQ/OOcMOH9GkUxEdueuwrTOkC13PtGUW07Kz65leNPFZmFUSsHUipNPnyOxlJRYs+Qn2bVUJQNl+XlJZLrS1dVYDTaVJr2EA1qNPaxu3en555EzaCW2GpVK1tsIViKl4TmognkN9qUGZjRaF7j4c+mzpATUwgJbmX6hIGHRGI60oRqMxvSNtn9KDCmJozTapZ2VA4zCsya5Jw6YqkgesbGsdOiV0bTFqsyYVKMszLDilEJWsJU2oGijmRkaVpn6oaLLuzPSzc3Nrbam56aKQpoqAbS2DmkE5HLbsGZ3xWdfp+UYS4LIUxIfaBQoYkpUa4ymmmdc6d8G7a6SgFMtSLKp159sPJSk0SlB0KidO7Km9I6dAVm3UnZiflH3pOWkESyislpSSp2uieqfnsVa1iQPte9U0/aNlMzMsuUdbfCiAuqXEqoARTXRQ31iRwnRhvoyDbVjdUGpfrlrRI15xnvUs2barVoKaUuWWz4OsoTUsmta05HLv63ZUvea+ZaeLbSUFTeq1CtCRmBy74Eqv/ADByPCNdsJ/uglcWxhuDNlVqdTFalvJtqckW5NCy3LPJmHZhSSkJCSDhFdzT1mmwJgx0PDzec/1r/wDTGJq/b6RRIZA5BFB8FQ6XZttMy0VBISoEhaRpXWo7/rEbMd6xsyVeQlh0ItdJ0k6hcjPNNl3wJwqcbTqUKpUjup6q10BhBvM9KWjMIVZ6Jpc484hSwcQQ2BSta/Z0GYNBnHeorQwlNSEgV1oAKxRL5yuwbwosR+bl51DiUOuqfafSgqDgVsab5dtDX1g7bsZ+13Jy0JdlaW0JbDKFCipjAetlvlX/AIjWsdCtO+FVFKG0KQDkVite2m0VC+zo/Mb9ivrADeoUA637Q4YF5G9e8C2p0ty78otlpl5U08gs+D8M5KUMJqdwKnTM8hsGu/LLsCYbcm0LUzMMJQtxAxcFYOIoNNvnqK0hzYvioLClNN9pSKK9sV3l6Q+E5w22kOJKUqJWTniFQKQRRkV374D2nD0/ILcIHvFS3b6NWhatlcBC+E0+BxVJIxqUQSBXYBIPr0iQyXe6QOK+yyqXbSlSqJKPzSRkaEeqJBBBHeU5GPZjsFsGou3qd89mf4h+QgVxo2XuB8OmqD9IfkIEYVcoeIfyj5TPuv5jNfGh56PpspZfI1LiR3dWOd4Vcoeuj6vAer6RP/SFfrVjV4FjIdHp/IhGIg5w3HDxivn8BFjNoKJocwcoxRZLjrCPnFGZk81du3ceT8Y9KLrtOf8AFMTimM+E8omA8jDLlzU8ImjimM9uWW4paFBJwqabKTQ0PVoYnDPKM955teNlOJWFLDVBU0FRUwwwG5TlteIBnZn4JRYBvrr7+k2XWsdzwyXISThWFHI5AamJGS5s6tM9L0WoYlhJzOYOoMew6S3mDepn7885pDlda6Tot4LloecLyF8NaqBYKcSVUyBpUUPaDAnyEPpke6P4sSJBK2uBrcCNak71ILhqOXGQP9o/iQ0WXdxthnhoJJqVqWdVKORJ9gFNgBEiRVeechR+oMkihTsS7xd2/D/MWMSABBrWnZHkSFVeBjhgQvuf9l5dtQHO3NTjKm14UqJOEoxUO9OsMuyM/kgfSp92fxIkSCWx699oWuXdr9XsJ9s3LxEBTvV3CUUJ7KlRp7IpvLchtx1KwrCMCUYcNaBIoKdYbUjyJE1prA6CDZNr3dLDvUpsC4yETDbmP8mcYATSp2zxHLOJEiRaihR0gyKF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jpeg;base64,/9j/4AAQSkZJRgABAQAAAQABAAD/2wCEAAkGBhQSERIUExQVFBUUGBgUFhYYGRYfHBceHhwhHRocISYaHCgqHBwvJRgXIi8gKS0qOCwuHR4xODArNSYrLykBCQoKDQwNGQ8PGiklHyMsNTY1LCksNTUsKS8sKSk0LDQpNCwsLC00LCwsKiwsLCwsLCwsKi8sKTQsLCwsLCwsLP/AABEIAFUAWAMBIgACEQEDEQH/xAAbAAACAwEBAQAAAAAAAAAAAAAFBgADBAcBAv/EAEMQAAECAwYCBAsDCwUAAAAAAAECAwAEEQUGEiExQRNRByJhcRQVFiRTgZGTobHRMpLTM0JDUlRyc8HC0uF0g6Kys//EABsBAAIDAQEBAAAAAAAAAAAAAAQFAgMGAAEH/8QAKxEAAgICAAUCBAcAAAAAAAAAAQIAAwQREhMhMUEFoVFxkfAUIjJhscHR/9oADAMBAAIRAxEAPwB+vPeZwOqabUUBGSiNSf5CAXj1/wBM594x8XiX50/++YHY4z11jtYep7wFrDswp49f9M594xbLXkfQoHiqV2KzBgNjiY4qDOOoJ+s85hhDpEvi9WXSw4ppC2g6rCaEkqIoSNhhMJvlTN/tL/vFfWCd72FKMrQV83H/AKuQA8BXyjX4+jUpPkTU4oU0qSB2hxN+JwScwjjrriawrr10gqooA60OXx5wIs2+c6l5o+FPkBaKgrJBGIVBB1yrBa7lkpWibDyVFIbQoUNOtxAE6g5Zn1VjZZd3JYvNhTZoVDQgZ7bc4JVRwk6+9RZmW1V38J8yu1b5TTrq1B5xAqcKEKICRsMte+MnlJNftD3vF/WBalZnvjzFGVLMfM2y1VKNBR9I53LvdMCaabW4txDqsBCyTSuhBOkSAV0j59K/xUxIOxiSp3M56uiLapUa2P7jBeVXncx++f5QMxQxXms0omnMeQcONCjoqozFeYO3dGDxd3e0Queo8Z+cx7g8RgzFHuKCXi7u9oj4ckwntJyAGZJ5AbmIcqR0Y3WfISy7PYcmcKUtpUeIVYcIKjXrVGWmXdA+znbHfcDbT6VLVkE8VwEnkMRFT2CF3pESWWrIl3krcbxqW8y39pZFDhFNT1iIE3utiRdlFpast+WcTRTb3BCAggjMkbf4h3WSqAftHNTOqAbM605dJkMONNJwFzCVKJJJKTUVJNadnbA2SuMUOIUXBRJByBhFkZq0J+eDDU44yhUrLOuqBrhBaQSUj9YqWdCN66QVmpidsiZYbcmlzctNYmgpwddpdMiNeYOtCK5AgRetzqCAZW9S2NxN1MGzlznmlqQptw0JopKFqSobEFINO46RR5NL9G77p3+2NFxrGtG0pYOuWi+y2lSkt4c1KIPWKjUVFTQVrptFVr30tCVYm5Nxwqfl3GqzSRmGV6q764BXXrcxWAPwyx4PVrfIhS6t03TNNL4a0IaUFqWtKk6aAYqEk/CJBjo6tKXxuNotRc8tYSQhyoKcINcIVmdc+VBEi6usINCAZOS+QwZvEeJiWQtOFaUqTyUAR8YyeT8t6Br7ifpHM+k++bLkyzJl51thtavDC2FBRyBSkZdYZnSo01pBZjpHlmZaWYs5t2bcVVtpo4gqiNVLKhWnb2HQCJkA94IVB7iO3k/Lega+4n6RbLWSy2aoabSeYSkH5QpWN0hO+Etys/KqlHHvyKsQUhZ/VqNDtvnQZVEaLGvw7Nzq2mJUqlWlracmSsDrJB+yNxWg9dco84V+E7hA8T2913Xn5+y3m0gty7i1OkqAwggUyOulMoIX6spyZs+aZaGJxaKJSSBU1BpU5bQK6Rrefb8FlZVQQ/OOcMOH9GkUxEdueuwrTOkC13PtGUW07Kz65leNPFZmFUSsHUipNPnyOxlJRYs+Qn2bVUJQNl+XlJZLrS1dVYDTaVJr2EA1qNPaxu3en555EzaCW2GpVK1tsIViKl4TmognkN9qUGZjRaF7j4c+mzpATUwgJbmX6hIGHRGI60oRqMxvSNtn9KDCmJozTapZ2VA4zCsya5Jw6YqkgesbGsdOiV0bTFqsyYVKMszLDilEJWsJU2oGijmRkaVpn6oaLLuzPSzc3Nrbam56aKQpoqAbS2DmkE5HLbsGZ3xWdfp+UYS4LIUxIfaBQoYkpUa4ymmmdc6d8G7a6SgFMtSLKp159sPJSk0SlB0KidO7Km9I6dAVm3UnZiflH3pOWkESyislpSSp2uieqfnsVa1iQPte9U0/aNlMzMsuUdbfCiAuqXEqoARTXRQ31iRwnRhvoyDbVjdUGpfrlrRI15xnvUs2barVoKaUuWWz4OsoTUsmta05HLv63ZUvea+ZaeLbSUFTeq1CtCRmBy74Eqv/ADByPCNdsJ/uglcWxhuDNlVqdTFalvJtqckW5NCy3LPJmHZhSSkJCSDhFdzT1mmwJgx0PDzec/1r/wDTGJq/b6RRIZA5BFB8FQ6XZttMy0VBISoEhaRpXWo7/rEbMd6xsyVeQlh0ItdJ0k6hcjPNNl3wJwqcbTqUKpUjup6q10BhBvM9KWjMIVZ6Jpc484hSwcQQ2BSta/Z0GYNBnHeorQwlNSEgV1oAKxRL5yuwbwosR+bl51DiUOuqfafSgqDgVsab5dtDX1g7bsZ+13Jy0JdlaW0JbDKFCipjAetlvlX/AIjWsdCtO+FVFKG0KQDkVite2m0VC+zo/Mb9ivrADeoUA637Q4YF5G9e8C2p0ty78otlpl5U08gs+D8M5KUMJqdwKnTM8hsGu/LLsCYbcm0LUzMMJQtxAxcFYOIoNNvnqK0hzYvioLClNN9pSKK9sV3l6Q+E5w22kOJKUqJWTniFQKQRRkV374D2nD0/ILcIHvFS3b6NWhatlcBC+E0+BxVJIxqUQSBXYBIPr0iQyXe6QOK+yyqXbSlSqJKPzSRkaEeqJBBBHeU5GPZjsFsGou3qd89mf4h+QgVxo2XuB8OmqD9IfkIEYVcoeIfyj5TPuv5jNfGh56PpspZfI1LiR3dWOd4Vcoeuj6vAer6RP/SFfrVjV4FjIdHp/IhGIg5w3HDxivn8BFjNoKJocwcoxRZLjrCPnFGZk81du3ceT8Y9KLrtOf8AFMTimM+E8omA8jDLlzU8ImjimM9uWW4paFBJwqabKTQ0PVoYnDPKM955teNlOJWFLDVBU0FRUwwwG5TlteIBnZn4JRYBvrr7+k2XWsdzwyXISThWFHI5AamJGS5s6tM9L0WoYlhJzOYOoMew6S3mDepn7885pDlda6Tot4LloecLyF8NaqBYKcSVUyBpUUPaDAnyEPpke6P4sSJBK2uBrcCNak71ILhqOXGQP9o/iQ0WXdxthnhoJJqVqWdVKORJ9gFNgBEiRVeechR+oMkihTsS7xd2/D/MWMSABBrWnZHkSFVeBjhgQvuf9l5dtQHO3NTjKm14UqJOEoxUO9OsMuyM/kgfSp92fxIkSCWx699oWuXdr9XsJ9s3LxEBTvV3CUUJ7KlRp7IpvLchtx1KwrCMCUYcNaBIoKdYbUjyJE1prA6CDZNr3dLDvUpsC4yETDbmP8mcYATSp2zxHLOJEiRaihR0gyKF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4529932"/>
            <a:ext cx="1501567" cy="127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6443" y="4229773"/>
            <a:ext cx="1219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8285" y="4251708"/>
            <a:ext cx="1216149" cy="121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7142" y="5373348"/>
            <a:ext cx="648082" cy="64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5464279"/>
            <a:ext cx="2919784" cy="41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67996" y="160337"/>
            <a:ext cx="8066760" cy="600164"/>
          </a:xfrm>
          <a:prstGeom prst="rect">
            <a:avLst/>
          </a:prstGeom>
          <a:noFill/>
        </p:spPr>
        <p:txBody>
          <a:bodyPr wrap="none" rtlCol="0">
            <a:spAutoFit/>
          </a:bodyPr>
          <a:lstStyle/>
          <a:p>
            <a:pPr fontAlgn="base">
              <a:spcBef>
                <a:spcPct val="0"/>
              </a:spcBef>
              <a:spcAft>
                <a:spcPct val="0"/>
              </a:spcAft>
            </a:pPr>
            <a:r>
              <a:rPr lang="en-GB" sz="3300" dirty="0">
                <a:solidFill>
                  <a:schemeClr val="hlink"/>
                </a:solidFill>
                <a:latin typeface="+mj-lt"/>
                <a:ea typeface="+mj-ea"/>
                <a:cs typeface="+mj-cs"/>
              </a:rPr>
              <a:t>The once in a generation </a:t>
            </a:r>
            <a:r>
              <a:rPr lang="en-GB" sz="3300" dirty="0" smtClean="0">
                <a:solidFill>
                  <a:schemeClr val="hlink"/>
                </a:solidFill>
                <a:latin typeface="+mj-lt"/>
                <a:ea typeface="+mj-ea"/>
                <a:cs typeface="+mj-cs"/>
              </a:rPr>
              <a:t>opportunity</a:t>
            </a:r>
            <a:endParaRPr lang="en-GB" sz="3300" dirty="0">
              <a:solidFill>
                <a:schemeClr val="hlink"/>
              </a:solidFill>
              <a:latin typeface="+mj-lt"/>
              <a:ea typeface="+mj-ea"/>
              <a:cs typeface="+mj-cs"/>
            </a:endParaRPr>
          </a:p>
        </p:txBody>
      </p:sp>
    </p:spTree>
    <p:extLst>
      <p:ext uri="{BB962C8B-B14F-4D97-AF65-F5344CB8AC3E}">
        <p14:creationId xmlns:p14="http://schemas.microsoft.com/office/powerpoint/2010/main" val="1795228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CAS doing?</a:t>
            </a:r>
            <a:endParaRPr lang="en-GB" dirty="0"/>
          </a:p>
        </p:txBody>
      </p:sp>
      <p:sp>
        <p:nvSpPr>
          <p:cNvPr id="5" name="Rounded Rectangle 4"/>
          <p:cNvSpPr/>
          <p:nvPr/>
        </p:nvSpPr>
        <p:spPr>
          <a:xfrm>
            <a:off x="1643742" y="2636912"/>
            <a:ext cx="5551715" cy="1055608"/>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Computing: a curriculum</a:t>
            </a:r>
            <a:r>
              <a:rPr lang="en-GB" sz="2000" dirty="0" smtClean="0">
                <a:solidFill>
                  <a:schemeClr val="bg1"/>
                </a:solidFill>
                <a:latin typeface="Comic Sans MS" pitchFamily="66" charset="0"/>
              </a:rPr>
              <a:t> </a:t>
            </a:r>
            <a:r>
              <a:rPr lang="en-GB" sz="2800" dirty="0" smtClean="0">
                <a:solidFill>
                  <a:schemeClr val="bg1"/>
                </a:solidFill>
                <a:latin typeface="Comic Sans MS" pitchFamily="66" charset="0"/>
              </a:rPr>
              <a:t>for schools </a:t>
            </a:r>
          </a:p>
        </p:txBody>
      </p:sp>
      <p:sp>
        <p:nvSpPr>
          <p:cNvPr id="6" name="Rounded Rectangle 5"/>
          <p:cNvSpPr/>
          <p:nvPr/>
        </p:nvSpPr>
        <p:spPr>
          <a:xfrm>
            <a:off x="827314" y="980728"/>
            <a:ext cx="7184571" cy="578882"/>
          </a:xfrm>
          <a:prstGeom prst="roundRect">
            <a:avLst/>
          </a:prstGeom>
          <a:solidFill>
            <a:srgbClr val="00B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800" dirty="0" smtClean="0">
                <a:solidFill>
                  <a:schemeClr val="bg1"/>
                </a:solidFill>
                <a:latin typeface="Comic Sans MS" pitchFamily="66" charset="0"/>
              </a:rPr>
              <a:t>Influencing national policy</a:t>
            </a:r>
          </a:p>
        </p:txBody>
      </p:sp>
      <p:sp>
        <p:nvSpPr>
          <p:cNvPr id="7" name="Rounded Rectangle 6"/>
          <p:cNvSpPr/>
          <p:nvPr/>
        </p:nvSpPr>
        <p:spPr>
          <a:xfrm>
            <a:off x="827314" y="4765308"/>
            <a:ext cx="7184572" cy="1191816"/>
          </a:xfrm>
          <a:prstGeom prst="roundRect">
            <a:avLst/>
          </a:prstGeom>
          <a:solidFill>
            <a:srgbClr val="00B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3200" dirty="0" smtClean="0">
                <a:solidFill>
                  <a:schemeClr val="bg1"/>
                </a:solidFill>
                <a:latin typeface="Comic Sans MS" pitchFamily="66" charset="0"/>
              </a:rPr>
              <a:t>Directly support teachers </a:t>
            </a:r>
          </a:p>
          <a:p>
            <a:pPr algn="ctr"/>
            <a:r>
              <a:rPr lang="en-GB" sz="3200" dirty="0" smtClean="0">
                <a:solidFill>
                  <a:schemeClr val="bg1"/>
                </a:solidFill>
                <a:latin typeface="Comic Sans MS" pitchFamily="66" charset="0"/>
              </a:rPr>
              <a:t>“on the ground”</a:t>
            </a:r>
          </a:p>
        </p:txBody>
      </p:sp>
      <p:sp>
        <p:nvSpPr>
          <p:cNvPr id="8" name="Down Arrow 7"/>
          <p:cNvSpPr/>
          <p:nvPr/>
        </p:nvSpPr>
        <p:spPr>
          <a:xfrm>
            <a:off x="4082143" y="3861048"/>
            <a:ext cx="478971" cy="707570"/>
          </a:xfrm>
          <a:prstGeom prst="downArrow">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
        <p:nvSpPr>
          <p:cNvPr id="9" name="Down Arrow 8"/>
          <p:cNvSpPr/>
          <p:nvPr/>
        </p:nvSpPr>
        <p:spPr>
          <a:xfrm flipV="1">
            <a:off x="4103916" y="1746920"/>
            <a:ext cx="478971" cy="653142"/>
          </a:xfrm>
          <a:prstGeom prst="downArrow">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smtClean="0">
              <a:solidFill>
                <a:schemeClr val="bg1"/>
              </a:solidFill>
              <a:latin typeface="Comic Sans MS" pitchFamily="66" charset="0"/>
            </a:endParaRPr>
          </a:p>
        </p:txBody>
      </p:sp>
    </p:spTree>
    <p:extLst>
      <p:ext uri="{BB962C8B-B14F-4D97-AF65-F5344CB8AC3E}">
        <p14:creationId xmlns:p14="http://schemas.microsoft.com/office/powerpoint/2010/main" val="6324588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the myth</a:t>
            </a:r>
            <a:endParaRPr lang="en-GB" dirty="0"/>
          </a:p>
        </p:txBody>
      </p:sp>
      <p:sp>
        <p:nvSpPr>
          <p:cNvPr id="3" name="Content Placeholder 2"/>
          <p:cNvSpPr>
            <a:spLocks noGrp="1"/>
          </p:cNvSpPr>
          <p:nvPr>
            <p:ph idx="1"/>
          </p:nvPr>
        </p:nvSpPr>
        <p:spPr/>
        <p:txBody>
          <a:bodyPr/>
          <a:lstStyle/>
          <a:p>
            <a:r>
              <a:rPr lang="en-GB" dirty="0" smtClean="0"/>
              <a:t>ICT teachers are not very good</a:t>
            </a:r>
          </a:p>
          <a:p>
            <a:r>
              <a:rPr lang="en-GB" dirty="0" smtClean="0"/>
              <a:t>They are happy with the status quo</a:t>
            </a:r>
          </a:p>
          <a:p>
            <a:r>
              <a:rPr lang="en-GB" dirty="0" smtClean="0"/>
              <a:t>They couldn’t teach computer science even if we wanted them to</a:t>
            </a:r>
          </a:p>
          <a:p>
            <a:pPr>
              <a:buNone/>
            </a:pPr>
            <a:r>
              <a:rPr lang="en-GB" dirty="0" smtClean="0"/>
              <a:t>So: we are stuck at Square 1</a:t>
            </a:r>
          </a:p>
        </p:txBody>
      </p:sp>
    </p:spTree>
    <p:extLst>
      <p:ext uri="{BB962C8B-B14F-4D97-AF65-F5344CB8AC3E}">
        <p14:creationId xmlns:p14="http://schemas.microsoft.com/office/powerpoint/2010/main" val="1633689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flipH="1">
            <a:off x="-18461" y="19831"/>
            <a:ext cx="9162459" cy="6838169"/>
          </a:xfrm>
        </p:spPr>
      </p:pic>
      <p:sp>
        <p:nvSpPr>
          <p:cNvPr id="6" name="Rectangle 5"/>
          <p:cNvSpPr/>
          <p:nvPr/>
        </p:nvSpPr>
        <p:spPr>
          <a:xfrm>
            <a:off x="4564" y="5934670"/>
            <a:ext cx="1588897"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1943</a:t>
            </a:r>
          </a:p>
        </p:txBody>
      </p:sp>
    </p:spTree>
    <p:extLst>
      <p:ext uri="{BB962C8B-B14F-4D97-AF65-F5344CB8AC3E}">
        <p14:creationId xmlns:p14="http://schemas.microsoft.com/office/powerpoint/2010/main" val="2198146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the reality</a:t>
            </a:r>
            <a:endParaRPr lang="en-US" dirty="0"/>
          </a:p>
        </p:txBody>
      </p:sp>
      <p:sp>
        <p:nvSpPr>
          <p:cNvPr id="3" name="Content Placeholder 2"/>
          <p:cNvSpPr>
            <a:spLocks noGrp="1"/>
          </p:cNvSpPr>
          <p:nvPr>
            <p:ph idx="1"/>
          </p:nvPr>
        </p:nvSpPr>
        <p:spPr>
          <a:xfrm>
            <a:off x="323528" y="836712"/>
            <a:ext cx="8577943" cy="5256584"/>
          </a:xfrm>
        </p:spPr>
        <p:txBody>
          <a:bodyPr>
            <a:noAutofit/>
          </a:bodyPr>
          <a:lstStyle/>
          <a:p>
            <a:r>
              <a:rPr lang="en-GB" sz="2800" dirty="0" smtClean="0"/>
              <a:t>Most teachers live and die for their students: they work nights</a:t>
            </a:r>
          </a:p>
          <a:p>
            <a:r>
              <a:rPr lang="en-GB" sz="2800" dirty="0" smtClean="0"/>
              <a:t>Few are happy with the status quo</a:t>
            </a:r>
          </a:p>
          <a:p>
            <a:pPr lvl="1" hangingPunct="0"/>
            <a:r>
              <a:rPr lang="en-US" sz="1600" dirty="0" smtClean="0"/>
              <a:t>It’s the biggest sales environment ever. Always going for figures, always going for gold, always going for 100%. ICT is purely there to boost the results in my school, that’s all it’s there for. </a:t>
            </a:r>
            <a:endParaRPr lang="en-GB" sz="1600" dirty="0" smtClean="0"/>
          </a:p>
          <a:p>
            <a:pPr lvl="1" hangingPunct="0"/>
            <a:r>
              <a:rPr lang="en-US" sz="1600" dirty="0" smtClean="0"/>
              <a:t>I’m afraid I’ve done enough dragging students through qualifications, it’s </a:t>
            </a:r>
            <a:r>
              <a:rPr lang="en-US" sz="1600" dirty="0" err="1" smtClean="0"/>
              <a:t>demoralising</a:t>
            </a:r>
            <a:r>
              <a:rPr lang="en-US" sz="1600" dirty="0" smtClean="0"/>
              <a:t> and it’s morally wrong, so I’m moving on</a:t>
            </a:r>
            <a:endParaRPr lang="en-GB" sz="1600" dirty="0" smtClean="0"/>
          </a:p>
          <a:p>
            <a:pPr lvl="1" hangingPunct="0"/>
            <a:r>
              <a:rPr lang="en-US" sz="1600" dirty="0" smtClean="0"/>
              <a:t>Half the year group choose ICT because they enjoyed it so much at KS3, but then KS4 just squeezes the creativity out, it sucks the life out of the subject and they hate it</a:t>
            </a:r>
            <a:endParaRPr lang="en-GB" sz="1600" dirty="0" smtClean="0"/>
          </a:p>
          <a:p>
            <a:pPr lvl="1" hangingPunct="0"/>
            <a:r>
              <a:rPr lang="en-US" sz="1600" dirty="0" smtClean="0"/>
              <a:t>The exam is just so easy compared to the silly amount of effort they have to put into doing the coursework in order to get basic grades… my kids do no work for the exams and do really well at them</a:t>
            </a:r>
            <a:endParaRPr lang="en-GB" sz="1600" dirty="0" smtClean="0"/>
          </a:p>
        </p:txBody>
      </p:sp>
    </p:spTree>
    <p:extLst>
      <p:ext uri="{BB962C8B-B14F-4D97-AF65-F5344CB8AC3E}">
        <p14:creationId xmlns:p14="http://schemas.microsoft.com/office/powerpoint/2010/main" val="39963463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the reality</a:t>
            </a:r>
            <a:endParaRPr lang="en-US" dirty="0"/>
          </a:p>
        </p:txBody>
      </p:sp>
      <p:sp>
        <p:nvSpPr>
          <p:cNvPr id="3" name="Content Placeholder 2"/>
          <p:cNvSpPr>
            <a:spLocks noGrp="1"/>
          </p:cNvSpPr>
          <p:nvPr>
            <p:ph idx="1"/>
          </p:nvPr>
        </p:nvSpPr>
        <p:spPr>
          <a:xfrm>
            <a:off x="315686" y="1262743"/>
            <a:ext cx="8229600" cy="4709160"/>
          </a:xfrm>
        </p:spPr>
        <p:txBody>
          <a:bodyPr>
            <a:noAutofit/>
          </a:bodyPr>
          <a:lstStyle/>
          <a:p>
            <a:r>
              <a:rPr lang="en-GB" dirty="0" smtClean="0"/>
              <a:t>Many teachers are longing to introduce computing, but they feel</a:t>
            </a:r>
          </a:p>
          <a:p>
            <a:pPr lvl="1"/>
            <a:r>
              <a:rPr lang="en-GB" sz="2000" dirty="0" smtClean="0"/>
              <a:t>isolated (seldom more than one ICT specialist in a school)</a:t>
            </a:r>
          </a:p>
          <a:p>
            <a:pPr lvl="1"/>
            <a:r>
              <a:rPr lang="en-GB" sz="2000" dirty="0" smtClean="0"/>
              <a:t>under-qualified (even specialist ICT teachers seldom have a computer science degree)</a:t>
            </a:r>
          </a:p>
          <a:p>
            <a:pPr lvl="1"/>
            <a:r>
              <a:rPr lang="en-GB" sz="2000" dirty="0" smtClean="0"/>
              <a:t>under the gun for results (a Computing GCSE will be demanding)</a:t>
            </a:r>
            <a:endParaRPr lang="en-US" sz="2000" dirty="0" smtClean="0"/>
          </a:p>
          <a:p>
            <a:pPr lvl="1"/>
            <a:endParaRPr lang="en-US" sz="2000" dirty="0" smtClean="0"/>
          </a:p>
          <a:p>
            <a:pPr>
              <a:buNone/>
            </a:pPr>
            <a:r>
              <a:rPr lang="en-US" dirty="0" smtClean="0"/>
              <a:t>But they are keen.  Very keen.  Very </a:t>
            </a:r>
            <a:r>
              <a:rPr lang="en-US" dirty="0" err="1" smtClean="0"/>
              <a:t>very</a:t>
            </a:r>
            <a:r>
              <a:rPr lang="en-US" dirty="0" smtClean="0"/>
              <a:t> keen.</a:t>
            </a:r>
            <a:endParaRPr lang="en-GB" dirty="0" smtClean="0"/>
          </a:p>
        </p:txBody>
      </p:sp>
    </p:spTree>
    <p:extLst>
      <p:ext uri="{BB962C8B-B14F-4D97-AF65-F5344CB8AC3E}">
        <p14:creationId xmlns:p14="http://schemas.microsoft.com/office/powerpoint/2010/main" val="35460791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CAS</a:t>
            </a:r>
            <a:endParaRPr lang="en-GB" dirty="0"/>
          </a:p>
        </p:txBody>
      </p:sp>
      <p:sp>
        <p:nvSpPr>
          <p:cNvPr id="3" name="Content Placeholder 2"/>
          <p:cNvSpPr>
            <a:spLocks noGrp="1"/>
          </p:cNvSpPr>
          <p:nvPr>
            <p:ph idx="1"/>
          </p:nvPr>
        </p:nvSpPr>
        <p:spPr/>
        <p:txBody>
          <a:bodyPr>
            <a:noAutofit/>
          </a:bodyPr>
          <a:lstStyle/>
          <a:p>
            <a:r>
              <a:rPr lang="en-GB" sz="2800" dirty="0" smtClean="0"/>
              <a:t>BCS are the collaborative partner with CAS</a:t>
            </a:r>
          </a:p>
          <a:p>
            <a:r>
              <a:rPr lang="en-GB" sz="2800" dirty="0" smtClean="0"/>
              <a:t>10,000 members (approx. 70% teachers)</a:t>
            </a:r>
          </a:p>
          <a:p>
            <a:r>
              <a:rPr lang="en-GB" sz="2800" dirty="0" smtClean="0"/>
              <a:t>97 Regional hubs</a:t>
            </a:r>
          </a:p>
          <a:p>
            <a:r>
              <a:rPr lang="en-GB" sz="2800" dirty="0" smtClean="0"/>
              <a:t>Active online community</a:t>
            </a:r>
          </a:p>
          <a:p>
            <a:r>
              <a:rPr lang="en-GB" sz="2800" dirty="0" smtClean="0"/>
              <a:t>Newsletter, events, conferences</a:t>
            </a:r>
          </a:p>
          <a:p>
            <a:r>
              <a:rPr lang="en-GB" sz="2800" dirty="0" smtClean="0"/>
              <a:t>Network of Excellence</a:t>
            </a:r>
          </a:p>
          <a:p>
            <a:r>
              <a:rPr lang="en-GB" sz="2800" dirty="0" smtClean="0"/>
              <a:t>Key stakeholder in development of curriculum</a:t>
            </a:r>
          </a:p>
          <a:p>
            <a:r>
              <a:rPr lang="en-GB" sz="2800" dirty="0" smtClean="0"/>
              <a:t>Building grassroots communities of practice</a:t>
            </a:r>
          </a:p>
          <a:p>
            <a:endParaRPr lang="en-GB" sz="2800" dirty="0"/>
          </a:p>
        </p:txBody>
      </p:sp>
    </p:spTree>
    <p:extLst>
      <p:ext uri="{BB962C8B-B14F-4D97-AF65-F5344CB8AC3E}">
        <p14:creationId xmlns:p14="http://schemas.microsoft.com/office/powerpoint/2010/main" val="3287010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of Practice</a:t>
            </a:r>
            <a:endParaRPr lang="en-GB" dirty="0"/>
          </a:p>
        </p:txBody>
      </p:sp>
      <p:sp>
        <p:nvSpPr>
          <p:cNvPr id="3" name="Content Placeholder 2"/>
          <p:cNvSpPr>
            <a:spLocks noGrp="1"/>
          </p:cNvSpPr>
          <p:nvPr>
            <p:ph idx="1"/>
          </p:nvPr>
        </p:nvSpPr>
        <p:spPr>
          <a:xfrm>
            <a:off x="4067944" y="1600200"/>
            <a:ext cx="4618856" cy="4525963"/>
          </a:xfrm>
        </p:spPr>
        <p:txBody>
          <a:bodyPr>
            <a:normAutofit fontScale="85000" lnSpcReduction="20000"/>
          </a:bodyPr>
          <a:lstStyle/>
          <a:p>
            <a:r>
              <a:rPr lang="en-GB" dirty="0" smtClean="0"/>
              <a:t>Connect people </a:t>
            </a:r>
          </a:p>
          <a:p>
            <a:r>
              <a:rPr lang="en-GB" dirty="0" smtClean="0"/>
              <a:t>Provide a shared context </a:t>
            </a:r>
          </a:p>
          <a:p>
            <a:r>
              <a:rPr lang="en-GB" dirty="0" smtClean="0"/>
              <a:t>Enable dialogue </a:t>
            </a:r>
          </a:p>
          <a:p>
            <a:r>
              <a:rPr lang="en-GB" dirty="0" smtClean="0"/>
              <a:t>Stimulate learning </a:t>
            </a:r>
          </a:p>
          <a:p>
            <a:r>
              <a:rPr lang="en-GB" dirty="0" smtClean="0"/>
              <a:t>Capture and diffuse existing knowledge </a:t>
            </a:r>
          </a:p>
          <a:p>
            <a:r>
              <a:rPr lang="en-GB" dirty="0" smtClean="0"/>
              <a:t>Introduce collaborative processes</a:t>
            </a:r>
          </a:p>
          <a:p>
            <a:r>
              <a:rPr lang="en-GB" dirty="0" smtClean="0"/>
              <a:t>Help people organize </a:t>
            </a:r>
          </a:p>
          <a:p>
            <a:r>
              <a:rPr lang="en-GB" dirty="0" smtClean="0"/>
              <a:t>Generate new knowledge</a:t>
            </a:r>
            <a:endParaRPr lang="en-GB" dirty="0"/>
          </a:p>
        </p:txBody>
      </p:sp>
      <p:sp>
        <p:nvSpPr>
          <p:cNvPr id="4" name="Rectangle 3"/>
          <p:cNvSpPr/>
          <p:nvPr/>
        </p:nvSpPr>
        <p:spPr>
          <a:xfrm>
            <a:off x="232924" y="1484784"/>
            <a:ext cx="3618996" cy="3970318"/>
          </a:xfrm>
          <a:prstGeom prst="rect">
            <a:avLst/>
          </a:prstGeom>
        </p:spPr>
        <p:txBody>
          <a:bodyPr wrap="square">
            <a:spAutoFit/>
          </a:bodyPr>
          <a:lstStyle/>
          <a:p>
            <a:r>
              <a:rPr lang="en-GB" dirty="0" smtClean="0"/>
              <a:t>“A community of practice is a group of people who share a common concern, a set of problems, or interest in a topic and who come together to fulfil both individual and group goals. </a:t>
            </a:r>
            <a:r>
              <a:rPr lang="en-GB" dirty="0" err="1" smtClean="0"/>
              <a:t>CoPs</a:t>
            </a:r>
            <a:r>
              <a:rPr lang="en-GB" dirty="0" smtClean="0"/>
              <a:t> often focus on sharing best practices and creating new knowledge to </a:t>
            </a:r>
          </a:p>
          <a:p>
            <a:r>
              <a:rPr lang="en-GB" dirty="0" smtClean="0"/>
              <a:t>advance a domain of professional practice. Interaction on an ongoing basis is an important part of this.”</a:t>
            </a:r>
            <a:endParaRPr lang="en-GB" dirty="0"/>
          </a:p>
        </p:txBody>
      </p:sp>
      <p:sp>
        <p:nvSpPr>
          <p:cNvPr id="5" name="TextBox 4"/>
          <p:cNvSpPr txBox="1"/>
          <p:nvPr/>
        </p:nvSpPr>
        <p:spPr>
          <a:xfrm>
            <a:off x="297356" y="5589240"/>
            <a:ext cx="2844048" cy="246221"/>
          </a:xfrm>
          <a:prstGeom prst="rect">
            <a:avLst/>
          </a:prstGeom>
          <a:noFill/>
        </p:spPr>
        <p:txBody>
          <a:bodyPr wrap="none" rtlCol="0">
            <a:spAutoFit/>
          </a:bodyPr>
          <a:lstStyle/>
          <a:p>
            <a:r>
              <a:rPr lang="en-GB" sz="1000" dirty="0" smtClean="0"/>
              <a:t>http://net.educause.edu/ir/library/pdf/nli0531.pdf</a:t>
            </a:r>
            <a:endParaRPr lang="en-GB" sz="1000" dirty="0"/>
          </a:p>
        </p:txBody>
      </p:sp>
    </p:spTree>
    <p:extLst>
      <p:ext uri="{BB962C8B-B14F-4D97-AF65-F5344CB8AC3E}">
        <p14:creationId xmlns:p14="http://schemas.microsoft.com/office/powerpoint/2010/main" val="2342493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p:cNvSpPr/>
          <p:nvPr/>
        </p:nvSpPr>
        <p:spPr>
          <a:xfrm>
            <a:off x="2083820" y="2281866"/>
            <a:ext cx="4961476" cy="3432721"/>
          </a:xfrm>
          <a:prstGeom prst="hexagon">
            <a:avLst/>
          </a:prstGeom>
          <a:solidFill>
            <a:schemeClr val="accent5">
              <a:lumMod val="75000"/>
            </a:schemeClr>
          </a:solidFill>
          <a:ln w="57150"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FFFFFF"/>
              </a:solidFill>
            </a:endParaRPr>
          </a:p>
        </p:txBody>
      </p:sp>
      <p:cxnSp>
        <p:nvCxnSpPr>
          <p:cNvPr id="12" name="Straight Connector 11"/>
          <p:cNvCxnSpPr>
            <a:stCxn id="10" idx="4"/>
            <a:endCxn id="10" idx="1"/>
          </p:cNvCxnSpPr>
          <p:nvPr/>
        </p:nvCxnSpPr>
        <p:spPr>
          <a:xfrm>
            <a:off x="2942000" y="2281867"/>
            <a:ext cx="3245116" cy="343271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915816" y="2281867"/>
            <a:ext cx="3245116" cy="343271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3"/>
            <a:endCxn id="10" idx="0"/>
          </p:cNvCxnSpPr>
          <p:nvPr/>
        </p:nvCxnSpPr>
        <p:spPr>
          <a:xfrm>
            <a:off x="2083820" y="3998227"/>
            <a:ext cx="496147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Isosceles Triangle 17"/>
          <p:cNvSpPr/>
          <p:nvPr/>
        </p:nvSpPr>
        <p:spPr>
          <a:xfrm rot="17810676">
            <a:off x="4656498" y="3210580"/>
            <a:ext cx="1899740" cy="2311622"/>
          </a:xfrm>
          <a:prstGeom prst="triangle">
            <a:avLst>
              <a:gd name="adj" fmla="val 42857"/>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9" name="Isosceles Triangle 18"/>
          <p:cNvSpPr/>
          <p:nvPr/>
        </p:nvSpPr>
        <p:spPr>
          <a:xfrm rot="3850954">
            <a:off x="2567497" y="3287663"/>
            <a:ext cx="1883578" cy="2195110"/>
          </a:xfrm>
          <a:prstGeom prst="triangle">
            <a:avLst>
              <a:gd name="adj" fmla="val 54420"/>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2" name="TextBox 21"/>
          <p:cNvSpPr txBox="1"/>
          <p:nvPr/>
        </p:nvSpPr>
        <p:spPr>
          <a:xfrm>
            <a:off x="2286028" y="4105384"/>
            <a:ext cx="1696298" cy="369332"/>
          </a:xfrm>
          <a:prstGeom prst="rect">
            <a:avLst/>
          </a:prstGeom>
          <a:noFill/>
        </p:spPr>
        <p:txBody>
          <a:bodyPr wrap="none" rtlCol="0">
            <a:spAutoFit/>
          </a:bodyPr>
          <a:lstStyle/>
          <a:p>
            <a:r>
              <a:rPr lang="en-US" dirty="0">
                <a:solidFill>
                  <a:srgbClr val="000000"/>
                </a:solidFill>
              </a:rPr>
              <a:t>Accreditation</a:t>
            </a:r>
          </a:p>
        </p:txBody>
      </p:sp>
      <p:sp>
        <p:nvSpPr>
          <p:cNvPr id="23" name="TextBox 22"/>
          <p:cNvSpPr txBox="1"/>
          <p:nvPr/>
        </p:nvSpPr>
        <p:spPr>
          <a:xfrm>
            <a:off x="5413660" y="4042603"/>
            <a:ext cx="1965570" cy="646331"/>
          </a:xfrm>
          <a:prstGeom prst="rect">
            <a:avLst/>
          </a:prstGeom>
          <a:noFill/>
        </p:spPr>
        <p:txBody>
          <a:bodyPr wrap="square" rtlCol="0">
            <a:spAutoFit/>
          </a:bodyPr>
          <a:lstStyle/>
          <a:p>
            <a:r>
              <a:rPr lang="en-US" dirty="0">
                <a:solidFill>
                  <a:srgbClr val="000000"/>
                </a:solidFill>
              </a:rPr>
              <a:t>Action Research</a:t>
            </a:r>
          </a:p>
        </p:txBody>
      </p:sp>
      <p:sp>
        <p:nvSpPr>
          <p:cNvPr id="24" name="TextBox 23"/>
          <p:cNvSpPr txBox="1"/>
          <p:nvPr/>
        </p:nvSpPr>
        <p:spPr>
          <a:xfrm>
            <a:off x="3768429" y="4532916"/>
            <a:ext cx="1635414" cy="1015663"/>
          </a:xfrm>
          <a:prstGeom prst="rect">
            <a:avLst/>
          </a:prstGeom>
          <a:noFill/>
        </p:spPr>
        <p:txBody>
          <a:bodyPr wrap="square" rtlCol="0">
            <a:spAutoFit/>
          </a:bodyPr>
          <a:lstStyle/>
          <a:p>
            <a:pPr algn="ctr"/>
            <a:r>
              <a:rPr lang="en-US" sz="2000" dirty="0">
                <a:solidFill>
                  <a:srgbClr val="000000"/>
                </a:solidFill>
              </a:rPr>
              <a:t>Modeling good practice</a:t>
            </a:r>
          </a:p>
        </p:txBody>
      </p:sp>
      <p:sp>
        <p:nvSpPr>
          <p:cNvPr id="25" name="TextBox 24"/>
          <p:cNvSpPr txBox="1"/>
          <p:nvPr/>
        </p:nvSpPr>
        <p:spPr>
          <a:xfrm>
            <a:off x="3782584" y="2505616"/>
            <a:ext cx="1698487" cy="707886"/>
          </a:xfrm>
          <a:prstGeom prst="rect">
            <a:avLst/>
          </a:prstGeom>
          <a:noFill/>
        </p:spPr>
        <p:txBody>
          <a:bodyPr wrap="square" rtlCol="0">
            <a:spAutoFit/>
          </a:bodyPr>
          <a:lstStyle/>
          <a:p>
            <a:pPr algn="ctr"/>
            <a:r>
              <a:rPr lang="en-US" sz="2000" dirty="0">
                <a:solidFill>
                  <a:srgbClr val="000000"/>
                </a:solidFill>
              </a:rPr>
              <a:t>Community of Practice</a:t>
            </a:r>
          </a:p>
        </p:txBody>
      </p:sp>
      <p:sp>
        <p:nvSpPr>
          <p:cNvPr id="26" name="TextBox 25"/>
          <p:cNvSpPr txBox="1"/>
          <p:nvPr/>
        </p:nvSpPr>
        <p:spPr>
          <a:xfrm>
            <a:off x="5481071" y="3291743"/>
            <a:ext cx="1201867" cy="400110"/>
          </a:xfrm>
          <a:prstGeom prst="rect">
            <a:avLst/>
          </a:prstGeom>
          <a:noFill/>
        </p:spPr>
        <p:txBody>
          <a:bodyPr wrap="none" rtlCol="0">
            <a:spAutoFit/>
          </a:bodyPr>
          <a:lstStyle/>
          <a:p>
            <a:r>
              <a:rPr lang="en-US" sz="2000" dirty="0">
                <a:solidFill>
                  <a:srgbClr val="000000"/>
                </a:solidFill>
              </a:rPr>
              <a:t>Training</a:t>
            </a:r>
          </a:p>
        </p:txBody>
      </p:sp>
      <p:sp>
        <p:nvSpPr>
          <p:cNvPr id="27" name="TextBox 26"/>
          <p:cNvSpPr txBox="1"/>
          <p:nvPr/>
        </p:nvSpPr>
        <p:spPr>
          <a:xfrm>
            <a:off x="2569261" y="3291743"/>
            <a:ext cx="1250663" cy="400110"/>
          </a:xfrm>
          <a:prstGeom prst="rect">
            <a:avLst/>
          </a:prstGeom>
          <a:noFill/>
        </p:spPr>
        <p:txBody>
          <a:bodyPr wrap="none" rtlCol="0">
            <a:spAutoFit/>
          </a:bodyPr>
          <a:lstStyle/>
          <a:p>
            <a:r>
              <a:rPr lang="en-US" sz="2000" dirty="0">
                <a:solidFill>
                  <a:srgbClr val="000000"/>
                </a:solidFill>
              </a:rPr>
              <a:t>Cascade</a:t>
            </a:r>
          </a:p>
        </p:txBody>
      </p:sp>
      <p:sp>
        <p:nvSpPr>
          <p:cNvPr id="2" name="Right Arrow 1"/>
          <p:cNvSpPr/>
          <p:nvPr/>
        </p:nvSpPr>
        <p:spPr>
          <a:xfrm rot="8854600">
            <a:off x="6197588" y="2898578"/>
            <a:ext cx="952603" cy="199049"/>
          </a:xfrm>
          <a:prstGeom prst="right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141527" y="2058550"/>
            <a:ext cx="2002473" cy="1015663"/>
          </a:xfrm>
          <a:prstGeom prst="rect">
            <a:avLst/>
          </a:prstGeom>
          <a:noFill/>
        </p:spPr>
        <p:txBody>
          <a:bodyPr wrap="square" rtlCol="0">
            <a:spAutoFit/>
          </a:bodyPr>
          <a:lstStyle/>
          <a:p>
            <a:r>
              <a:rPr lang="en-US" sz="2000" dirty="0">
                <a:solidFill>
                  <a:srgbClr val="000000"/>
                </a:solidFill>
              </a:rPr>
              <a:t>Workshops/</a:t>
            </a:r>
          </a:p>
          <a:p>
            <a:r>
              <a:rPr lang="en-US" sz="2000" dirty="0">
                <a:solidFill>
                  <a:srgbClr val="000000"/>
                </a:solidFill>
              </a:rPr>
              <a:t>Training </a:t>
            </a:r>
          </a:p>
          <a:p>
            <a:r>
              <a:rPr lang="en-US" sz="2000" dirty="0">
                <a:solidFill>
                  <a:srgbClr val="000000"/>
                </a:solidFill>
              </a:rPr>
              <a:t>courses</a:t>
            </a:r>
          </a:p>
        </p:txBody>
      </p:sp>
      <p:sp>
        <p:nvSpPr>
          <p:cNvPr id="32" name="Right Arrow 31"/>
          <p:cNvSpPr/>
          <p:nvPr/>
        </p:nvSpPr>
        <p:spPr>
          <a:xfrm rot="12464445" flipV="1">
            <a:off x="5042520" y="5645440"/>
            <a:ext cx="1386452" cy="202586"/>
          </a:xfrm>
          <a:prstGeom prst="right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6673889" y="4924779"/>
            <a:ext cx="2356074" cy="1477328"/>
          </a:xfrm>
          <a:prstGeom prst="rect">
            <a:avLst/>
          </a:prstGeom>
          <a:noFill/>
        </p:spPr>
        <p:txBody>
          <a:bodyPr wrap="square" rtlCol="0">
            <a:spAutoFit/>
          </a:bodyPr>
          <a:lstStyle/>
          <a:p>
            <a:r>
              <a:rPr lang="en-US" dirty="0">
                <a:solidFill>
                  <a:srgbClr val="000000"/>
                </a:solidFill>
              </a:rPr>
              <a:t>CAS Master Teacher/</a:t>
            </a:r>
          </a:p>
          <a:p>
            <a:r>
              <a:rPr lang="en-US" dirty="0">
                <a:solidFill>
                  <a:srgbClr val="000000"/>
                </a:solidFill>
              </a:rPr>
              <a:t>Digital Schoolhouse model</a:t>
            </a:r>
          </a:p>
        </p:txBody>
      </p:sp>
      <p:sp>
        <p:nvSpPr>
          <p:cNvPr id="34" name="Right Arrow 33"/>
          <p:cNvSpPr/>
          <p:nvPr/>
        </p:nvSpPr>
        <p:spPr>
          <a:xfrm rot="1058512">
            <a:off x="1669707" y="3081877"/>
            <a:ext cx="952603" cy="199049"/>
          </a:xfrm>
          <a:prstGeom prst="right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p:nvSpPr>
        <p:spPr>
          <a:xfrm>
            <a:off x="2915816" y="908720"/>
            <a:ext cx="3245116" cy="707886"/>
          </a:xfrm>
          <a:prstGeom prst="rect">
            <a:avLst/>
          </a:prstGeom>
          <a:noFill/>
        </p:spPr>
        <p:txBody>
          <a:bodyPr wrap="square" rtlCol="0">
            <a:spAutoFit/>
          </a:bodyPr>
          <a:lstStyle/>
          <a:p>
            <a:pPr algn="ctr"/>
            <a:r>
              <a:rPr lang="en-US" sz="2000" dirty="0">
                <a:solidFill>
                  <a:srgbClr val="000000"/>
                </a:solidFill>
              </a:rPr>
              <a:t>Hubs &amp; </a:t>
            </a:r>
          </a:p>
          <a:p>
            <a:pPr algn="ctr"/>
            <a:r>
              <a:rPr lang="en-US" sz="2000" dirty="0">
                <a:solidFill>
                  <a:srgbClr val="000000"/>
                </a:solidFill>
              </a:rPr>
              <a:t>Online forums</a:t>
            </a:r>
          </a:p>
        </p:txBody>
      </p:sp>
      <p:sp>
        <p:nvSpPr>
          <p:cNvPr id="36" name="Right Arrow 35"/>
          <p:cNvSpPr/>
          <p:nvPr/>
        </p:nvSpPr>
        <p:spPr>
          <a:xfrm rot="5400000">
            <a:off x="4092658" y="2036744"/>
            <a:ext cx="815277" cy="143405"/>
          </a:xfrm>
          <a:prstGeom prst="right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128854" y="2409642"/>
            <a:ext cx="1954966" cy="1938992"/>
          </a:xfrm>
          <a:prstGeom prst="rect">
            <a:avLst/>
          </a:prstGeom>
          <a:noFill/>
        </p:spPr>
        <p:txBody>
          <a:bodyPr wrap="square" rtlCol="0">
            <a:spAutoFit/>
          </a:bodyPr>
          <a:lstStyle/>
          <a:p>
            <a:r>
              <a:rPr lang="en-US" sz="2000" dirty="0">
                <a:solidFill>
                  <a:srgbClr val="000000"/>
                </a:solidFill>
              </a:rPr>
              <a:t>Network of Excellence</a:t>
            </a:r>
          </a:p>
          <a:p>
            <a:r>
              <a:rPr lang="en-US" sz="2000" dirty="0">
                <a:solidFill>
                  <a:srgbClr val="000000"/>
                </a:solidFill>
              </a:rPr>
              <a:t>Model (from university to school to school)</a:t>
            </a:r>
          </a:p>
        </p:txBody>
      </p:sp>
      <p:sp>
        <p:nvSpPr>
          <p:cNvPr id="4" name="TextBox 3"/>
          <p:cNvSpPr txBox="1"/>
          <p:nvPr/>
        </p:nvSpPr>
        <p:spPr>
          <a:xfrm>
            <a:off x="46785" y="137491"/>
            <a:ext cx="8983177" cy="461665"/>
          </a:xfrm>
          <a:prstGeom prst="rect">
            <a:avLst/>
          </a:prstGeom>
          <a:noFill/>
        </p:spPr>
        <p:txBody>
          <a:bodyPr wrap="square" rtlCol="0">
            <a:spAutoFit/>
          </a:bodyPr>
          <a:lstStyle/>
          <a:p>
            <a:pPr algn="ctr"/>
            <a:r>
              <a:rPr lang="en-US" sz="2400" dirty="0">
                <a:solidFill>
                  <a:srgbClr val="0070C0"/>
                </a:solidFill>
              </a:rPr>
              <a:t>Model of  teacher professional development in the UK</a:t>
            </a:r>
          </a:p>
        </p:txBody>
      </p:sp>
    </p:spTree>
    <p:extLst>
      <p:ext uri="{BB962C8B-B14F-4D97-AF65-F5344CB8AC3E}">
        <p14:creationId xmlns:p14="http://schemas.microsoft.com/office/powerpoint/2010/main" val="1743074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117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Hubs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3331642" cy="462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88024" y="1700808"/>
            <a:ext cx="3744416" cy="3139321"/>
          </a:xfrm>
          <a:prstGeom prst="rect">
            <a:avLst/>
          </a:prstGeom>
          <a:noFill/>
        </p:spPr>
        <p:txBody>
          <a:bodyPr wrap="square" rtlCol="0">
            <a:spAutoFit/>
          </a:bodyPr>
          <a:lstStyle/>
          <a:p>
            <a:r>
              <a:rPr lang="en-GB" dirty="0"/>
              <a:t>A CAS hub is a meeting of teachers and lecturers who wish to share their ideas for developing the teaching of computing in their schools, their classrooms and their community. It is a meeting of like-minded professionals with the general objective of supporting each other and the specific aim of providing (at least) one idea that can be taken and tried in the classroom.</a:t>
            </a:r>
          </a:p>
        </p:txBody>
      </p:sp>
    </p:spTree>
    <p:extLst>
      <p:ext uri="{BB962C8B-B14F-4D97-AF65-F5344CB8AC3E}">
        <p14:creationId xmlns:p14="http://schemas.microsoft.com/office/powerpoint/2010/main" val="2350969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914400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91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11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Newsletter</a:t>
            </a:r>
            <a:endParaRPr lang="en-GB" dirty="0"/>
          </a:p>
        </p:txBody>
      </p:sp>
      <p:pic>
        <p:nvPicPr>
          <p:cNvPr id="4098" name="Picture 2" descr="http://www.computingatschool.org.uk/data/uploads/newsletter-spring-2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764704"/>
            <a:ext cx="381000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6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igital60.org/images/big_re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1" y="-171400"/>
            <a:ext cx="9793088"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52320" y="5805264"/>
            <a:ext cx="1326004" cy="769441"/>
          </a:xfrm>
          <a:prstGeom prst="rect">
            <a:avLst/>
          </a:prstGeom>
          <a:noFill/>
        </p:spPr>
        <p:txBody>
          <a:bodyPr wrap="none" rtlCol="0">
            <a:spAutoFit/>
          </a:bodyPr>
          <a:lstStyle/>
          <a:p>
            <a:r>
              <a:rPr lang="en-GB" sz="4400" dirty="0">
                <a:solidFill>
                  <a:prstClr val="white"/>
                </a:solidFill>
              </a:rPr>
              <a:t>1948</a:t>
            </a:r>
          </a:p>
        </p:txBody>
      </p:sp>
    </p:spTree>
    <p:extLst>
      <p:ext uri="{BB962C8B-B14F-4D97-AF65-F5344CB8AC3E}">
        <p14:creationId xmlns:p14="http://schemas.microsoft.com/office/powerpoint/2010/main" val="1719948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54147"/>
            <a:ext cx="8496944" cy="2756129"/>
          </a:xfrm>
          <a:prstGeom prst="rect">
            <a:avLst/>
          </a:prstGeom>
        </p:spPr>
      </p:pic>
    </p:spTree>
    <p:extLst>
      <p:ext uri="{BB962C8B-B14F-4D97-AF65-F5344CB8AC3E}">
        <p14:creationId xmlns:p14="http://schemas.microsoft.com/office/powerpoint/2010/main" val="3481201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mputingatschool.org.uk/data/uploads/nte/noe-endors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8051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06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784976" cy="5256584"/>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3" y="764704"/>
            <a:ext cx="1413621" cy="1008112"/>
          </a:xfrm>
          <a:prstGeom prst="rect">
            <a:avLst/>
          </a:prstGeom>
        </p:spPr>
      </p:pic>
    </p:spTree>
    <p:extLst>
      <p:ext uri="{BB962C8B-B14F-4D97-AF65-F5344CB8AC3E}">
        <p14:creationId xmlns:p14="http://schemas.microsoft.com/office/powerpoint/2010/main" val="271906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of Excellence</a:t>
            </a:r>
            <a:endParaRPr lang="en-GB" dirty="0"/>
          </a:p>
        </p:txBody>
      </p:sp>
      <p:pic>
        <p:nvPicPr>
          <p:cNvPr id="1026" name="Picture 2" descr="http://www.computingatschool.org.uk/data/uploads/noe/20140217_second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626" y="1659806"/>
            <a:ext cx="4136070" cy="4478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utingatschool.org.uk/data/uploads/noe/20140217_prim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59807"/>
            <a:ext cx="4137728" cy="4478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290475"/>
            <a:ext cx="2506264" cy="369332"/>
          </a:xfrm>
          <a:prstGeom prst="rect">
            <a:avLst/>
          </a:prstGeom>
          <a:noFill/>
        </p:spPr>
        <p:txBody>
          <a:bodyPr wrap="none" rtlCol="0">
            <a:spAutoFit/>
          </a:bodyPr>
          <a:lstStyle/>
          <a:p>
            <a:r>
              <a:rPr lang="en-GB" dirty="0" smtClean="0"/>
              <a:t>Primary Master Teachers</a:t>
            </a:r>
            <a:endParaRPr lang="en-GB" dirty="0"/>
          </a:p>
        </p:txBody>
      </p:sp>
      <p:sp>
        <p:nvSpPr>
          <p:cNvPr id="7" name="TextBox 6"/>
          <p:cNvSpPr txBox="1"/>
          <p:nvPr/>
        </p:nvSpPr>
        <p:spPr>
          <a:xfrm>
            <a:off x="4938626" y="1290475"/>
            <a:ext cx="2752805" cy="369332"/>
          </a:xfrm>
          <a:prstGeom prst="rect">
            <a:avLst/>
          </a:prstGeom>
          <a:noFill/>
        </p:spPr>
        <p:txBody>
          <a:bodyPr wrap="none" rtlCol="0">
            <a:spAutoFit/>
          </a:bodyPr>
          <a:lstStyle/>
          <a:p>
            <a:r>
              <a:rPr lang="en-GB" dirty="0" smtClean="0"/>
              <a:t>Secondary Master Teachers</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3" y="116632"/>
            <a:ext cx="1413621" cy="1008112"/>
          </a:xfrm>
          <a:prstGeom prst="rect">
            <a:avLst/>
          </a:prstGeom>
        </p:spPr>
      </p:pic>
    </p:spTree>
    <p:extLst>
      <p:ext uri="{BB962C8B-B14F-4D97-AF65-F5344CB8AC3E}">
        <p14:creationId xmlns:p14="http://schemas.microsoft.com/office/powerpoint/2010/main" val="253132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Schools</a:t>
            </a:r>
            <a:endParaRPr lang="en-GB" dirty="0"/>
          </a:p>
        </p:txBody>
      </p:sp>
      <p:pic>
        <p:nvPicPr>
          <p:cNvPr id="4" name="Picture 2" descr="http://www.computingatschool.org.uk/data/upload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12775"/>
            <a:ext cx="4320480" cy="4615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3" y="116632"/>
            <a:ext cx="1413621" cy="1008112"/>
          </a:xfrm>
          <a:prstGeom prst="rect">
            <a:avLst/>
          </a:prstGeom>
        </p:spPr>
      </p:pic>
    </p:spTree>
    <p:extLst>
      <p:ext uri="{BB962C8B-B14F-4D97-AF65-F5344CB8AC3E}">
        <p14:creationId xmlns:p14="http://schemas.microsoft.com/office/powerpoint/2010/main" val="275112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of Excellence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9"/>
            <a:ext cx="3736628" cy="470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1444" y="2132856"/>
            <a:ext cx="3816423" cy="3139321"/>
          </a:xfrm>
          <a:prstGeom prst="rect">
            <a:avLst/>
          </a:prstGeom>
          <a:noFill/>
        </p:spPr>
        <p:txBody>
          <a:bodyPr wrap="square" rtlCol="0">
            <a:spAutoFit/>
          </a:bodyPr>
          <a:lstStyle/>
          <a:p>
            <a:pPr marL="285750" indent="-285750">
              <a:buFont typeface="Arial" panose="020B0604020202020204" pitchFamily="34" charset="0"/>
              <a:buChar char="•"/>
            </a:pPr>
            <a:r>
              <a:rPr lang="en-GB" dirty="0"/>
              <a:t>University faculty </a:t>
            </a:r>
            <a:r>
              <a:rPr lang="en-GB" dirty="0" smtClean="0"/>
              <a:t>are </a:t>
            </a:r>
            <a:r>
              <a:rPr lang="en-GB" dirty="0"/>
              <a:t>central to the success of the Network.  </a:t>
            </a:r>
            <a:endParaRPr lang="en-GB" dirty="0" smtClean="0"/>
          </a:p>
          <a:p>
            <a:pPr marL="285750" indent="-285750">
              <a:buFont typeface="Arial" panose="020B0604020202020204" pitchFamily="34" charset="0"/>
              <a:buChar char="•"/>
            </a:pPr>
            <a:r>
              <a:rPr lang="en-GB" dirty="0"/>
              <a:t>N</a:t>
            </a:r>
            <a:r>
              <a:rPr lang="en-GB" dirty="0" smtClean="0"/>
              <a:t>eed </a:t>
            </a:r>
            <a:r>
              <a:rPr lang="en-GB" dirty="0"/>
              <a:t>for both subject knowledge and pedagogical knowledge development.  </a:t>
            </a:r>
            <a:endParaRPr lang="en-GB" dirty="0" smtClean="0"/>
          </a:p>
          <a:p>
            <a:pPr marL="285750" indent="-285750">
              <a:buFont typeface="Arial" panose="020B0604020202020204" pitchFamily="34" charset="0"/>
              <a:buChar char="•"/>
            </a:pPr>
            <a:r>
              <a:rPr lang="en-GB" dirty="0" smtClean="0"/>
              <a:t>Encourage </a:t>
            </a:r>
            <a:r>
              <a:rPr lang="en-GB" dirty="0"/>
              <a:t>university colleagues to forge links with the primary and secondary </a:t>
            </a:r>
            <a:r>
              <a:rPr lang="en-GB" dirty="0" smtClean="0"/>
              <a:t>schools</a:t>
            </a:r>
          </a:p>
          <a:p>
            <a:pPr marL="285750" indent="-285750">
              <a:buFont typeface="Arial" panose="020B0604020202020204" pitchFamily="34" charset="0"/>
              <a:buChar char="•"/>
            </a:pPr>
            <a:r>
              <a:rPr lang="en-GB" dirty="0"/>
              <a:t>W</a:t>
            </a:r>
            <a:r>
              <a:rPr lang="en-GB" dirty="0" smtClean="0"/>
              <a:t>ork </a:t>
            </a:r>
            <a:r>
              <a:rPr lang="en-GB" dirty="0"/>
              <a:t>with master teachers in the area design and deliver </a:t>
            </a:r>
            <a:r>
              <a:rPr lang="en-GB" dirty="0" smtClean="0"/>
              <a:t>courses</a:t>
            </a:r>
          </a:p>
          <a:p>
            <a:pPr marL="285750" indent="-285750">
              <a:buFont typeface="Arial" panose="020B0604020202020204" pitchFamily="34" charset="0"/>
              <a:buChar char="•"/>
            </a:pPr>
            <a:r>
              <a:rPr lang="en-GB" dirty="0" smtClean="0"/>
              <a:t>Training of Level 1 Master Teachers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3" y="116632"/>
            <a:ext cx="1413621" cy="1008112"/>
          </a:xfrm>
          <a:prstGeom prst="rect">
            <a:avLst/>
          </a:prstGeom>
        </p:spPr>
      </p:pic>
    </p:spTree>
    <p:extLst>
      <p:ext uri="{BB962C8B-B14F-4D97-AF65-F5344CB8AC3E}">
        <p14:creationId xmlns:p14="http://schemas.microsoft.com/office/powerpoint/2010/main" val="1004541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pic>
        <p:nvPicPr>
          <p:cNvPr id="4098" name="Picture 2" descr="Computing Programme of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2857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omputingatschool.org.uk/data/uploads/curric-f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618" y="1772816"/>
            <a:ext cx="2800350" cy="3971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12776"/>
            <a:ext cx="2880320" cy="38684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3" name="Picture 7" descr="http://www.computingatschool.org.uk/data/uploads/primarygu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45" y="3933056"/>
            <a:ext cx="1570903" cy="2225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Screenshot_2014-01-21_15.4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4669673"/>
            <a:ext cx="24384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3" y="44624"/>
            <a:ext cx="1413621" cy="1008112"/>
          </a:xfrm>
          <a:prstGeom prst="rect">
            <a:avLst/>
          </a:prstGeom>
        </p:spPr>
      </p:pic>
    </p:spTree>
    <p:extLst>
      <p:ext uri="{BB962C8B-B14F-4D97-AF65-F5344CB8AC3E}">
        <p14:creationId xmlns:p14="http://schemas.microsoft.com/office/powerpoint/2010/main" val="2511972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Certification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Pilot (54 teachers)</a:t>
            </a:r>
          </a:p>
          <a:p>
            <a:r>
              <a:rPr lang="en-GB" dirty="0" smtClean="0"/>
              <a:t>Evidence based</a:t>
            </a:r>
          </a:p>
          <a:p>
            <a:pPr lvl="1"/>
            <a:r>
              <a:rPr lang="en-GB" dirty="0" smtClean="0"/>
              <a:t>A commitment to improving/maintaining subject knowledge and skills in Computer Science </a:t>
            </a:r>
          </a:p>
          <a:p>
            <a:pPr lvl="1"/>
            <a:r>
              <a:rPr lang="en-GB" dirty="0" smtClean="0"/>
              <a:t> Computer Science knowledge and skills, including programming skills </a:t>
            </a:r>
          </a:p>
          <a:p>
            <a:pPr lvl="1"/>
            <a:r>
              <a:rPr lang="en-GB" dirty="0" smtClean="0"/>
              <a:t>Understanding of and application of pedagogical strategies suitable for teaching Computer Science</a:t>
            </a:r>
          </a:p>
          <a:p>
            <a:r>
              <a:rPr lang="en-GB" dirty="0" smtClean="0"/>
              <a:t>Three components</a:t>
            </a:r>
          </a:p>
          <a:p>
            <a:pPr lvl="1"/>
            <a:r>
              <a:rPr lang="en-GB" dirty="0" smtClean="0"/>
              <a:t>CPD, </a:t>
            </a:r>
            <a:r>
              <a:rPr lang="en-GB" dirty="0" err="1" smtClean="0"/>
              <a:t>inc</a:t>
            </a:r>
            <a:r>
              <a:rPr lang="en-GB" dirty="0" smtClean="0"/>
              <a:t> reflection and impact</a:t>
            </a:r>
          </a:p>
          <a:p>
            <a:pPr lvl="1"/>
            <a:r>
              <a:rPr lang="en-GB" dirty="0" smtClean="0"/>
              <a:t>CS subject knowledge via  project</a:t>
            </a:r>
          </a:p>
          <a:p>
            <a:pPr lvl="1"/>
            <a:r>
              <a:rPr lang="en-GB" dirty="0" err="1" smtClean="0"/>
              <a:t>Practioner</a:t>
            </a:r>
            <a:r>
              <a:rPr lang="en-GB" dirty="0" smtClean="0"/>
              <a:t> research, classroom based</a:t>
            </a:r>
            <a:endParaRPr lang="en-GB" dirty="0"/>
          </a:p>
        </p:txBody>
      </p:sp>
    </p:spTree>
    <p:extLst>
      <p:ext uri="{BB962C8B-B14F-4D97-AF65-F5344CB8AC3E}">
        <p14:creationId xmlns:p14="http://schemas.microsoft.com/office/powerpoint/2010/main" val="2493263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66424" y="929837"/>
            <a:ext cx="4192174" cy="783193"/>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4000" dirty="0" smtClean="0">
                <a:solidFill>
                  <a:schemeClr val="bg1"/>
                </a:solidFill>
              </a:rPr>
              <a:t>Challenge #1</a:t>
            </a:r>
          </a:p>
        </p:txBody>
      </p:sp>
      <p:sp>
        <p:nvSpPr>
          <p:cNvPr id="8" name="Rounded Rectangle 7"/>
          <p:cNvSpPr/>
          <p:nvPr/>
        </p:nvSpPr>
        <p:spPr>
          <a:xfrm>
            <a:off x="506437" y="2037063"/>
            <a:ext cx="7807569" cy="3507343"/>
          </a:xfrm>
          <a:prstGeom prst="round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4000" dirty="0" smtClean="0">
                <a:solidFill>
                  <a:schemeClr val="tx1">
                    <a:lumMod val="65000"/>
                    <a:lumOff val="35000"/>
                  </a:schemeClr>
                </a:solidFill>
                <a:latin typeface="Comic Sans MS" pitchFamily="66" charset="0"/>
              </a:rPr>
              <a:t>Introduce a new subject discipline, computer science, to the UK education system, starting from a </a:t>
            </a:r>
            <a:br>
              <a:rPr lang="en-GB" sz="4000" dirty="0" smtClean="0">
                <a:solidFill>
                  <a:schemeClr val="tx1">
                    <a:lumMod val="65000"/>
                    <a:lumOff val="35000"/>
                  </a:schemeClr>
                </a:solidFill>
                <a:latin typeface="Comic Sans MS" pitchFamily="66" charset="0"/>
              </a:rPr>
            </a:br>
            <a:r>
              <a:rPr lang="en-GB" sz="4000" dirty="0" smtClean="0">
                <a:solidFill>
                  <a:schemeClr val="tx1">
                    <a:lumMod val="65000"/>
                    <a:lumOff val="35000"/>
                  </a:schemeClr>
                </a:solidFill>
                <a:latin typeface="Comic Sans MS" pitchFamily="66" charset="0"/>
              </a:rPr>
              <a:t>near-zero base</a:t>
            </a:r>
          </a:p>
        </p:txBody>
      </p:sp>
    </p:spTree>
    <p:extLst>
      <p:ext uri="{BB962C8B-B14F-4D97-AF65-F5344CB8AC3E}">
        <p14:creationId xmlns:p14="http://schemas.microsoft.com/office/powerpoint/2010/main" val="2217510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52225" y="929837"/>
            <a:ext cx="4192174" cy="783193"/>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4000" dirty="0" smtClean="0">
                <a:solidFill>
                  <a:schemeClr val="bg1"/>
                </a:solidFill>
                <a:latin typeface="Comic Sans MS" pitchFamily="66" charset="0"/>
              </a:rPr>
              <a:t>Challenge #2</a:t>
            </a:r>
          </a:p>
        </p:txBody>
      </p:sp>
      <p:sp>
        <p:nvSpPr>
          <p:cNvPr id="8" name="Rounded Rectangle 7"/>
          <p:cNvSpPr/>
          <p:nvPr/>
        </p:nvSpPr>
        <p:spPr>
          <a:xfrm>
            <a:off x="703383" y="2276872"/>
            <a:ext cx="7807569" cy="2145268"/>
          </a:xfrm>
          <a:prstGeom prst="roundRect">
            <a:avLst/>
          </a:pr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4000" dirty="0" smtClean="0">
                <a:solidFill>
                  <a:schemeClr val="tx1">
                    <a:lumMod val="65000"/>
                    <a:lumOff val="35000"/>
                  </a:schemeClr>
                </a:solidFill>
                <a:latin typeface="Comic Sans MS" pitchFamily="66" charset="0"/>
              </a:rPr>
              <a:t>Equip, support, affirm, encourage our ICT teachers to teach computer science</a:t>
            </a:r>
          </a:p>
        </p:txBody>
      </p:sp>
    </p:spTree>
    <p:extLst>
      <p:ext uri="{BB962C8B-B14F-4D97-AF65-F5344CB8AC3E}">
        <p14:creationId xmlns:p14="http://schemas.microsoft.com/office/powerpoint/2010/main" val="282816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regmedia.co.uk/2011/09/23/caminer_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9" y="7937"/>
            <a:ext cx="9505057"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298" y="5866408"/>
            <a:ext cx="1742785" cy="1015663"/>
          </a:xfrm>
          <a:prstGeom prst="rect">
            <a:avLst/>
          </a:prstGeom>
          <a:noFill/>
        </p:spPr>
        <p:txBody>
          <a:bodyPr wrap="none" rtlCol="0">
            <a:spAutoFit/>
          </a:bodyPr>
          <a:lstStyle/>
          <a:p>
            <a:r>
              <a:rPr lang="en-GB" sz="6000" dirty="0">
                <a:solidFill>
                  <a:prstClr val="white"/>
                </a:solidFill>
              </a:rPr>
              <a:t>1951</a:t>
            </a:r>
          </a:p>
        </p:txBody>
      </p:sp>
    </p:spTree>
    <p:extLst>
      <p:ext uri="{BB962C8B-B14F-4D97-AF65-F5344CB8AC3E}">
        <p14:creationId xmlns:p14="http://schemas.microsoft.com/office/powerpoint/2010/main" val="31505101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052736"/>
            <a:ext cx="8280920"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Join CAS!   </a:t>
            </a:r>
          </a:p>
          <a:p>
            <a:pPr marL="285750" indent="-285750">
              <a:buFont typeface="Arial" panose="020B0604020202020204" pitchFamily="34" charset="0"/>
              <a:buChar char="•"/>
            </a:pPr>
            <a:r>
              <a:rPr lang="en-GB" sz="2400" dirty="0"/>
              <a:t>Go to your local CAS </a:t>
            </a:r>
            <a:r>
              <a:rPr lang="en-GB" sz="2400" dirty="0" smtClean="0"/>
              <a:t>hub</a:t>
            </a:r>
          </a:p>
          <a:p>
            <a:pPr marL="285750" indent="-285750">
              <a:buFont typeface="Arial" panose="020B0604020202020204" pitchFamily="34" charset="0"/>
              <a:buChar char="•"/>
            </a:pPr>
            <a:r>
              <a:rPr lang="en-GB" sz="2400" dirty="0" smtClean="0"/>
              <a:t>Become </a:t>
            </a:r>
            <a:r>
              <a:rPr lang="en-GB" sz="2400" dirty="0"/>
              <a:t>a Code Club </a:t>
            </a:r>
            <a:r>
              <a:rPr lang="en-GB" sz="2400" dirty="0" smtClean="0"/>
              <a:t>volunteer</a:t>
            </a:r>
          </a:p>
          <a:p>
            <a:pPr marL="285750" indent="-285750">
              <a:buFont typeface="Arial" panose="020B0604020202020204" pitchFamily="34" charset="0"/>
              <a:buChar char="•"/>
            </a:pPr>
            <a:r>
              <a:rPr lang="en-GB" sz="2400" dirty="0" smtClean="0"/>
              <a:t>Help </a:t>
            </a:r>
            <a:r>
              <a:rPr lang="en-GB" sz="2400" dirty="0"/>
              <a:t>mentor a </a:t>
            </a:r>
            <a:r>
              <a:rPr lang="en-GB" sz="2400" dirty="0" smtClean="0"/>
              <a:t>teacher</a:t>
            </a:r>
          </a:p>
          <a:p>
            <a:pPr marL="285750" indent="-285750">
              <a:buFont typeface="Arial" panose="020B0604020202020204" pitchFamily="34" charset="0"/>
              <a:buChar char="•"/>
            </a:pPr>
            <a:r>
              <a:rPr lang="en-GB" sz="2400" dirty="0" smtClean="0"/>
              <a:t>Become </a:t>
            </a:r>
            <a:r>
              <a:rPr lang="en-GB" sz="2400" dirty="0"/>
              <a:t>a cs4fn speaker </a:t>
            </a:r>
            <a:endParaRPr lang="en-GB" sz="2400" dirty="0" smtClean="0"/>
          </a:p>
          <a:p>
            <a:pPr marL="285750" indent="-285750">
              <a:buFont typeface="Arial" panose="020B0604020202020204" pitchFamily="34" charset="0"/>
              <a:buChar char="•"/>
            </a:pPr>
            <a:r>
              <a:rPr lang="en-GB" sz="2400" dirty="0" smtClean="0"/>
              <a:t>Open </a:t>
            </a:r>
            <a:r>
              <a:rPr lang="en-GB" sz="2400" dirty="0"/>
              <a:t>a dialogue with your children's school Head of Computing, Head Teacher, or </a:t>
            </a:r>
            <a:r>
              <a:rPr lang="en-GB" sz="2400" dirty="0" smtClean="0"/>
              <a:t>governors</a:t>
            </a:r>
          </a:p>
          <a:p>
            <a:pPr marL="285750" indent="-285750">
              <a:buFont typeface="Arial" panose="020B0604020202020204" pitchFamily="34" charset="0"/>
              <a:buChar char="•"/>
            </a:pPr>
            <a:r>
              <a:rPr lang="en-GB" sz="2400" dirty="0" smtClean="0"/>
              <a:t>Offer </a:t>
            </a:r>
            <a:r>
              <a:rPr lang="en-GB" sz="2400" dirty="0"/>
              <a:t>to help with an after-school </a:t>
            </a:r>
            <a:r>
              <a:rPr lang="en-GB" sz="2400" dirty="0" smtClean="0"/>
              <a:t>club</a:t>
            </a:r>
            <a:endParaRPr lang="en-GB" sz="2400" dirty="0"/>
          </a:p>
          <a:p>
            <a:pPr marL="285750" indent="-285750">
              <a:buFont typeface="Arial" panose="020B0604020202020204" pitchFamily="34" charset="0"/>
              <a:buChar char="•"/>
            </a:pPr>
            <a:r>
              <a:rPr lang="en-GB" sz="2400" dirty="0"/>
              <a:t>Help interview would-be Computing </a:t>
            </a:r>
            <a:r>
              <a:rPr lang="en-GB" sz="2400" dirty="0" smtClean="0"/>
              <a:t>teachers</a:t>
            </a:r>
          </a:p>
          <a:p>
            <a:pPr marL="285750" indent="-285750">
              <a:buFont typeface="Arial" panose="020B0604020202020204" pitchFamily="34" charset="0"/>
              <a:buChar char="•"/>
            </a:pPr>
            <a:r>
              <a:rPr lang="en-GB" sz="2400" dirty="0" smtClean="0"/>
              <a:t>Offer </a:t>
            </a:r>
            <a:r>
              <a:rPr lang="en-GB" sz="2400" dirty="0"/>
              <a:t>to host visits from school </a:t>
            </a:r>
            <a:r>
              <a:rPr lang="en-GB" sz="2400" dirty="0" smtClean="0"/>
              <a:t>classes</a:t>
            </a:r>
          </a:p>
          <a:p>
            <a:pPr marL="285750" indent="-285750">
              <a:buFont typeface="Arial" panose="020B0604020202020204" pitchFamily="34" charset="0"/>
              <a:buChar char="•"/>
            </a:pPr>
            <a:r>
              <a:rPr lang="en-GB" sz="2400" dirty="0" smtClean="0"/>
              <a:t>Arrange</a:t>
            </a:r>
            <a:r>
              <a:rPr lang="en-GB" sz="2400" dirty="0"/>
              <a:t>, with support from CAS and colleagues, a "Hack Day".  </a:t>
            </a:r>
            <a:br>
              <a:rPr lang="en-GB" sz="2400" dirty="0"/>
            </a:br>
            <a:endParaRPr lang="en-GB" sz="2400" dirty="0"/>
          </a:p>
        </p:txBody>
      </p:sp>
      <p:sp>
        <p:nvSpPr>
          <p:cNvPr id="3" name="TextBox 2"/>
          <p:cNvSpPr txBox="1"/>
          <p:nvPr/>
        </p:nvSpPr>
        <p:spPr>
          <a:xfrm>
            <a:off x="395536" y="223010"/>
            <a:ext cx="1255472" cy="369332"/>
          </a:xfrm>
          <a:prstGeom prst="rect">
            <a:avLst/>
          </a:prstGeom>
          <a:noFill/>
        </p:spPr>
        <p:txBody>
          <a:bodyPr wrap="none" rtlCol="0">
            <a:spAutoFit/>
          </a:bodyPr>
          <a:lstStyle/>
          <a:p>
            <a:r>
              <a:rPr lang="en-GB" dirty="0" smtClean="0">
                <a:solidFill>
                  <a:srgbClr val="0070C0"/>
                </a:solidFill>
              </a:rPr>
              <a:t>ACTIONS</a:t>
            </a:r>
            <a:endParaRPr lang="en-GB" dirty="0">
              <a:solidFill>
                <a:srgbClr val="0070C0"/>
              </a:solidFill>
            </a:endParaRPr>
          </a:p>
        </p:txBody>
      </p:sp>
    </p:spTree>
    <p:extLst>
      <p:ext uri="{BB962C8B-B14F-4D97-AF65-F5344CB8AC3E}">
        <p14:creationId xmlns:p14="http://schemas.microsoft.com/office/powerpoint/2010/main" val="1056250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cdn.churchm.ag/wp-content/uploads/2011/08/the-time-is-now-clock-e1312981776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1"/>
            <a:ext cx="8424937" cy="6030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512818" y="3144368"/>
            <a:ext cx="4408579" cy="369332"/>
          </a:xfrm>
          <a:prstGeom prst="rect">
            <a:avLst/>
          </a:prstGeom>
          <a:noFill/>
        </p:spPr>
        <p:txBody>
          <a:bodyPr wrap="none" rtlCol="0">
            <a:spAutoFit/>
          </a:bodyPr>
          <a:lstStyle/>
          <a:p>
            <a:r>
              <a:rPr lang="en-GB" dirty="0" smtClean="0"/>
              <a:t>http://churchm.ag/the-time-is-now/</a:t>
            </a:r>
            <a:endParaRPr lang="en-GB" dirty="0"/>
          </a:p>
        </p:txBody>
      </p:sp>
    </p:spTree>
    <p:extLst>
      <p:ext uri="{BB962C8B-B14F-4D97-AF65-F5344CB8AC3E}">
        <p14:creationId xmlns:p14="http://schemas.microsoft.com/office/powerpoint/2010/main" val="2867888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t>Any Questions</a:t>
            </a:r>
          </a:p>
        </p:txBody>
      </p:sp>
      <p:pic>
        <p:nvPicPr>
          <p:cNvPr id="78851" name="Picture 3" descr="600px-Circle-question-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78" y="908720"/>
            <a:ext cx="3744193" cy="3744193"/>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bwMode="auto">
          <a:xfrm>
            <a:off x="3419872" y="4149080"/>
            <a:ext cx="561662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0" tIns="45663" rIns="91320" bIns="45663"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GB" sz="1800" kern="0" dirty="0" smtClean="0"/>
              <a:t>Simon Humphreys</a:t>
            </a:r>
          </a:p>
          <a:p>
            <a:pPr marL="0" indent="0">
              <a:buNone/>
            </a:pPr>
            <a:r>
              <a:rPr lang="en-GB" sz="1800" kern="0" dirty="0" smtClean="0"/>
              <a:t>Computing At School</a:t>
            </a:r>
          </a:p>
          <a:p>
            <a:pPr marL="0" indent="0">
              <a:buNone/>
            </a:pPr>
            <a:r>
              <a:rPr lang="en-GB" sz="1800" kern="0" dirty="0" smtClean="0"/>
              <a:t>6</a:t>
            </a:r>
            <a:r>
              <a:rPr lang="en-GB" sz="1800" kern="0" baseline="30000" dirty="0" smtClean="0"/>
              <a:t>th</a:t>
            </a:r>
            <a:r>
              <a:rPr lang="en-GB" sz="1800" kern="0" dirty="0" smtClean="0"/>
              <a:t> March 2014</a:t>
            </a:r>
          </a:p>
          <a:p>
            <a:pPr marL="0" indent="0">
              <a:buNone/>
            </a:pPr>
            <a:r>
              <a:rPr lang="en-GB" sz="1800" kern="0" dirty="0" smtClean="0">
                <a:solidFill>
                  <a:schemeClr val="hlink"/>
                </a:solidFill>
                <a:hlinkClick r:id="rId4"/>
              </a:rPr>
              <a:t>simon.humphreys@computingatschool.org.uk</a:t>
            </a:r>
            <a:r>
              <a:rPr lang="en-GB" sz="1800" kern="0" dirty="0" smtClean="0">
                <a:solidFill>
                  <a:schemeClr val="hlink"/>
                </a:solidFill>
              </a:rPr>
              <a:t>,</a:t>
            </a:r>
          </a:p>
          <a:p>
            <a:pPr marL="0" indent="0">
              <a:buNone/>
            </a:pPr>
            <a:r>
              <a:rPr lang="en-GB" sz="1800" kern="0" dirty="0" smtClean="0">
                <a:solidFill>
                  <a:schemeClr val="hlink"/>
                </a:solidFill>
              </a:rPr>
              <a:t>@</a:t>
            </a:r>
            <a:r>
              <a:rPr lang="en-GB" sz="1800" kern="0" dirty="0" err="1" smtClean="0">
                <a:solidFill>
                  <a:schemeClr val="hlink"/>
                </a:solidFill>
              </a:rPr>
              <a:t>CompAtSch</a:t>
            </a:r>
            <a:endParaRPr lang="en-GB" sz="1800" kern="0" dirty="0"/>
          </a:p>
        </p:txBody>
      </p:sp>
    </p:spTree>
    <p:extLst>
      <p:ext uri="{BB962C8B-B14F-4D97-AF65-F5344CB8AC3E}">
        <p14:creationId xmlns:p14="http://schemas.microsoft.com/office/powerpoint/2010/main" val="73997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4118" y="152400"/>
            <a:ext cx="1972434" cy="2971800"/>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96000" y="2342356"/>
            <a:ext cx="2124834" cy="294434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6108" y="3799022"/>
            <a:ext cx="2069092" cy="2975355"/>
          </a:xfrm>
          <a:prstGeom prst="rect">
            <a:avLst/>
          </a:prstGeom>
        </p:spPr>
      </p:pic>
      <p:pic>
        <p:nvPicPr>
          <p:cNvPr id="4" name="Content Placeholder 3"/>
          <p:cNvPicPr>
            <a:picLocks noGrp="1" noChangeAspect="1"/>
          </p:cNvPicPr>
          <p:nvPr>
            <p:ph idx="1"/>
          </p:nvPr>
        </p:nvPicPr>
        <p:blipFill rotWithShape="1">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p:blipFill>
        <p:spPr>
          <a:xfrm>
            <a:off x="-1694" y="6451"/>
            <a:ext cx="5033790" cy="6851549"/>
          </a:xfrm>
        </p:spPr>
      </p:pic>
      <p:sp>
        <p:nvSpPr>
          <p:cNvPr id="6" name="Rectangle 5"/>
          <p:cNvSpPr/>
          <p:nvPr/>
        </p:nvSpPr>
        <p:spPr>
          <a:xfrm>
            <a:off x="7524328" y="6021288"/>
            <a:ext cx="1588897"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1982</a:t>
            </a:r>
          </a:p>
        </p:txBody>
      </p:sp>
    </p:spTree>
    <p:extLst>
      <p:ext uri="{BB962C8B-B14F-4D97-AF65-F5344CB8AC3E}">
        <p14:creationId xmlns:p14="http://schemas.microsoft.com/office/powerpoint/2010/main" val="1768067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http://www.geekologie.com/2009/11/12/alphab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6768752" cy="5747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106140" y="3407030"/>
            <a:ext cx="5592428" cy="307777"/>
          </a:xfrm>
          <a:prstGeom prst="rect">
            <a:avLst/>
          </a:prstGeom>
          <a:noFill/>
        </p:spPr>
        <p:txBody>
          <a:bodyPr wrap="none" rtlCol="0">
            <a:spAutoFit/>
          </a:bodyPr>
          <a:lstStyle/>
          <a:p>
            <a:r>
              <a:rPr lang="en-GB" sz="1400" dirty="0" smtClean="0"/>
              <a:t>http://www.geekologie.com/2009/11/early-computing-childrens-new.php</a:t>
            </a:r>
            <a:endParaRPr lang="en-GB" sz="1400" dirty="0"/>
          </a:p>
        </p:txBody>
      </p:sp>
    </p:spTree>
    <p:extLst>
      <p:ext uri="{BB962C8B-B14F-4D97-AF65-F5344CB8AC3E}">
        <p14:creationId xmlns:p14="http://schemas.microsoft.com/office/powerpoint/2010/main" val="2005027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context</a:t>
            </a:r>
            <a:endParaRPr lang="en-GB" dirty="0"/>
          </a:p>
        </p:txBody>
      </p:sp>
      <p:pic>
        <p:nvPicPr>
          <p:cNvPr id="4" name="Chart 2"/>
          <p:cNvPicPr>
            <a:picLocks noChangeArrowheads="1"/>
          </p:cNvPicPr>
          <p:nvPr/>
        </p:nvPicPr>
        <p:blipFill>
          <a:blip r:embed="rId3" cstate="print"/>
          <a:srcRect/>
          <a:stretch>
            <a:fillRect/>
          </a:stretch>
        </p:blipFill>
        <p:spPr bwMode="auto">
          <a:xfrm>
            <a:off x="877591" y="836712"/>
            <a:ext cx="7424381" cy="5131559"/>
          </a:xfrm>
          <a:prstGeom prst="rect">
            <a:avLst/>
          </a:prstGeom>
          <a:noFill/>
          <a:ln w="9525">
            <a:noFill/>
            <a:miter lim="800000"/>
            <a:headEnd/>
            <a:tailEnd/>
          </a:ln>
        </p:spPr>
      </p:pic>
    </p:spTree>
    <p:extLst>
      <p:ext uri="{BB962C8B-B14F-4D97-AF65-F5344CB8AC3E}">
        <p14:creationId xmlns:p14="http://schemas.microsoft.com/office/powerpoint/2010/main" val="1230577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context</a:t>
            </a:r>
            <a:endParaRPr lang="en-GB" dirty="0"/>
          </a:p>
        </p:txBody>
      </p:sp>
      <p:graphicFrame>
        <p:nvGraphicFramePr>
          <p:cNvPr id="6" name="Group 2"/>
          <p:cNvGraphicFramePr>
            <a:graphicFrameLocks noGrp="1"/>
          </p:cNvGraphicFramePr>
          <p:nvPr/>
        </p:nvGraphicFramePr>
        <p:xfrm>
          <a:off x="323850" y="1628775"/>
          <a:ext cx="8491538" cy="3529013"/>
        </p:xfrm>
        <a:graphic>
          <a:graphicData uri="http://schemas.openxmlformats.org/drawingml/2006/table">
            <a:tbl>
              <a:tblPr/>
              <a:tblGrid>
                <a:gridCol w="2122488"/>
                <a:gridCol w="2124075"/>
                <a:gridCol w="2122487"/>
                <a:gridCol w="2122488"/>
              </a:tblGrid>
              <a:tr h="1063625">
                <a:tc>
                  <a:txBody>
                    <a:body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800" b="1" i="0" u="none" strike="noStrike" cap="none" normalizeH="0" baseline="0" dirty="0" smtClean="0">
                        <a:ln>
                          <a:noFill/>
                        </a:ln>
                        <a:solidFill>
                          <a:srgbClr val="FFFFFF"/>
                        </a:solidFill>
                        <a:effectLst/>
                        <a:latin typeface="Verdana" pitchFamily="32" charset="0"/>
                        <a:ea typeface="DejaVu Sans" charset="0"/>
                        <a:cs typeface="DejaVu Sans" charset="0"/>
                      </a:endParaRPr>
                    </a:p>
                  </a:txBody>
                  <a:tcPr marL="90000" marR="90000" marT="52523" horzOverflow="overflow">
                    <a:lnL>
                      <a:noFill/>
                    </a:lnL>
                    <a:lnR>
                      <a:noFill/>
                    </a:lnR>
                    <a:lnT>
                      <a:noFill/>
                    </a:lnT>
                    <a:lnB>
                      <a:noFill/>
                    </a:lnB>
                    <a:lnTlToBr>
                      <a:noFill/>
                    </a:lnTlToBr>
                    <a:lnBlToTr>
                      <a:noFill/>
                    </a:lnBlToTr>
                    <a:solidFill>
                      <a:srgbClr val="A3B2C1"/>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Verdana" pitchFamily="32" charset="0"/>
                          <a:ea typeface="DejaVu Sans" charset="0"/>
                          <a:cs typeface="DejaVu Sans" charset="0"/>
                        </a:rPr>
                        <a:t>ICT</a:t>
                      </a:r>
                    </a:p>
                  </a:txBody>
                  <a:tcPr marL="90000" marR="90000" marT="52523" horzOverflow="overflow">
                    <a:lnL>
                      <a:noFill/>
                    </a:lnL>
                    <a:lnR>
                      <a:noFill/>
                    </a:lnR>
                    <a:lnT>
                      <a:noFill/>
                    </a:lnT>
                    <a:lnB>
                      <a:noFill/>
                    </a:lnB>
                    <a:lnTlToBr>
                      <a:noFill/>
                    </a:lnTlToBr>
                    <a:lnBlToTr>
                      <a:noFill/>
                    </a:lnBlToTr>
                    <a:solidFill>
                      <a:srgbClr val="A3B2C1"/>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Verdana" pitchFamily="32" charset="0"/>
                          <a:ea typeface="DejaVu Sans" charset="0"/>
                          <a:cs typeface="DejaVu Sans" charset="0"/>
                        </a:rPr>
                        <a:t>Computer Science</a:t>
                      </a:r>
                    </a:p>
                  </a:txBody>
                  <a:tcPr marL="90000" marR="90000" marT="52523" horzOverflow="overflow">
                    <a:lnL>
                      <a:noFill/>
                    </a:lnL>
                    <a:lnR>
                      <a:noFill/>
                    </a:lnR>
                    <a:lnT>
                      <a:noFill/>
                    </a:lnT>
                    <a:lnB>
                      <a:noFill/>
                    </a:lnB>
                    <a:lnTlToBr>
                      <a:noFill/>
                    </a:lnTlToBr>
                    <a:lnBlToTr>
                      <a:noFill/>
                    </a:lnBlToTr>
                    <a:solidFill>
                      <a:srgbClr val="A3B2C1"/>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1" i="0" u="none" strike="noStrike" cap="none" normalizeH="0" baseline="0" smtClean="0">
                          <a:ln>
                            <a:noFill/>
                          </a:ln>
                          <a:solidFill>
                            <a:srgbClr val="FFFFFF"/>
                          </a:solidFill>
                          <a:effectLst/>
                          <a:latin typeface="Verdana" pitchFamily="32" charset="0"/>
                          <a:ea typeface="DejaVu Sans" charset="0"/>
                          <a:cs typeface="DejaVu Sans" charset="0"/>
                        </a:rPr>
                        <a:t>Maths</a:t>
                      </a:r>
                    </a:p>
                  </a:txBody>
                  <a:tcPr marL="90000" marR="90000" marT="52523" horzOverflow="overflow">
                    <a:lnL>
                      <a:noFill/>
                    </a:lnL>
                    <a:lnR>
                      <a:noFill/>
                    </a:lnR>
                    <a:lnT>
                      <a:noFill/>
                    </a:lnT>
                    <a:lnB>
                      <a:noFill/>
                    </a:lnB>
                    <a:lnTlToBr>
                      <a:noFill/>
                    </a:lnTlToBr>
                    <a:lnBlToTr>
                      <a:noFill/>
                    </a:lnBlToTr>
                    <a:solidFill>
                      <a:srgbClr val="A3B2C1"/>
                    </a:solidFill>
                  </a:tcPr>
                </a:tc>
              </a:tr>
              <a:tr h="615950">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2002</a:t>
                      </a:r>
                    </a:p>
                  </a:txBody>
                  <a:tcPr marL="90000" marR="90000" marT="52523" horzOverflow="overflow">
                    <a:lnL>
                      <a:noFill/>
                    </a:lnL>
                    <a:lnR>
                      <a:noFill/>
                    </a:lnR>
                    <a:lnT>
                      <a:noFill/>
                    </a:lnT>
                    <a:lnB>
                      <a:noFill/>
                    </a:lnB>
                    <a:lnTlToBr>
                      <a:noFill/>
                    </a:lnTlToBr>
                    <a:lnBlToTr>
                      <a:noFill/>
                    </a:lnBlToTr>
                    <a:solidFill>
                      <a:srgbClr val="E0E4E9"/>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N/A</a:t>
                      </a:r>
                    </a:p>
                  </a:txBody>
                  <a:tcPr marL="90000" marR="90000" marT="52523" horzOverflow="overflow">
                    <a:lnL>
                      <a:noFill/>
                    </a:lnL>
                    <a:lnR>
                      <a:noFill/>
                    </a:lnR>
                    <a:lnT>
                      <a:noFill/>
                    </a:lnT>
                    <a:lnB>
                      <a:noFill/>
                    </a:lnB>
                    <a:lnTlToBr>
                      <a:noFill/>
                    </a:lnTlToBr>
                    <a:lnBlToTr>
                      <a:noFill/>
                    </a:lnBlToTr>
                    <a:solidFill>
                      <a:srgbClr val="E0E4E9"/>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28,000</a:t>
                      </a:r>
                    </a:p>
                  </a:txBody>
                  <a:tcPr marL="90000" marR="90000" marT="52523" horzOverflow="overflow">
                    <a:lnL>
                      <a:noFill/>
                    </a:lnL>
                    <a:lnR>
                      <a:noFill/>
                    </a:lnR>
                    <a:lnT>
                      <a:noFill/>
                    </a:lnT>
                    <a:lnB>
                      <a:noFill/>
                    </a:lnB>
                    <a:lnTlToBr>
                      <a:noFill/>
                    </a:lnTlToBr>
                    <a:lnBlToTr>
                      <a:noFill/>
                    </a:lnBlToTr>
                    <a:solidFill>
                      <a:srgbClr val="E0E4E9"/>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a:t>
                      </a:r>
                    </a:p>
                  </a:txBody>
                  <a:tcPr marL="90000" marR="90000" marT="52523" horzOverflow="overflow">
                    <a:lnL>
                      <a:noFill/>
                    </a:lnL>
                    <a:lnR>
                      <a:noFill/>
                    </a:lnR>
                    <a:lnT>
                      <a:noFill/>
                    </a:lnT>
                    <a:lnB>
                      <a:noFill/>
                    </a:lnB>
                    <a:lnTlToBr>
                      <a:noFill/>
                    </a:lnTlToBr>
                    <a:lnBlToTr>
                      <a:noFill/>
                    </a:lnBlToTr>
                    <a:solidFill>
                      <a:srgbClr val="E0E4E9"/>
                    </a:solidFill>
                  </a:tcPr>
                </a:tc>
              </a:tr>
              <a:tr h="617538">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2003</a:t>
                      </a:r>
                    </a:p>
                  </a:txBody>
                  <a:tcPr marL="90000" marR="90000" marT="52523" horzOverflow="overflow">
                    <a:lnL>
                      <a:noFill/>
                    </a:lnL>
                    <a:lnR>
                      <a:noFill/>
                    </a:lnR>
                    <a:lnT>
                      <a:noFill/>
                    </a:lnT>
                    <a:lnB>
                      <a:noFill/>
                    </a:lnB>
                    <a:lnTlToBr>
                      <a:noFill/>
                    </a:lnTlToBr>
                    <a:lnBlToTr>
                      <a:noFill/>
                    </a:lnBlToTr>
                    <a:solidFill>
                      <a:srgbClr val="F0F2F4"/>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dirty="0" smtClean="0">
                          <a:ln>
                            <a:noFill/>
                          </a:ln>
                          <a:solidFill>
                            <a:srgbClr val="000000"/>
                          </a:solidFill>
                          <a:effectLst/>
                          <a:latin typeface="Verdana" pitchFamily="32" charset="0"/>
                          <a:ea typeface="DejaVu Sans" charset="0"/>
                          <a:cs typeface="DejaVu Sans" charset="0"/>
                        </a:rPr>
                        <a:t>16,000</a:t>
                      </a:r>
                    </a:p>
                  </a:txBody>
                  <a:tcPr marL="90000" marR="90000" marT="52523" horzOverflow="overflow">
                    <a:lnL>
                      <a:noFill/>
                    </a:lnL>
                    <a:lnR>
                      <a:noFill/>
                    </a:lnR>
                    <a:lnT>
                      <a:noFill/>
                    </a:lnT>
                    <a:lnB>
                      <a:noFill/>
                    </a:lnB>
                    <a:lnTlToBr>
                      <a:noFill/>
                    </a:lnTlToBr>
                    <a:lnBlToTr>
                      <a:noFill/>
                    </a:lnBlToTr>
                    <a:solidFill>
                      <a:srgbClr val="F0F2F4"/>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8,000</a:t>
                      </a:r>
                    </a:p>
                  </a:txBody>
                  <a:tcPr marL="90000" marR="90000" marT="52523" horzOverflow="overflow">
                    <a:lnL>
                      <a:noFill/>
                    </a:lnL>
                    <a:lnR>
                      <a:noFill/>
                    </a:lnR>
                    <a:lnT>
                      <a:noFill/>
                    </a:lnT>
                    <a:lnB>
                      <a:noFill/>
                    </a:lnB>
                    <a:lnTlToBr>
                      <a:noFill/>
                    </a:lnTlToBr>
                    <a:lnBlToTr>
                      <a:noFill/>
                    </a:lnBlToTr>
                    <a:solidFill>
                      <a:srgbClr val="F0F2F4"/>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56,000</a:t>
                      </a:r>
                    </a:p>
                  </a:txBody>
                  <a:tcPr marL="90000" marR="90000" marT="52523" horzOverflow="overflow">
                    <a:lnL>
                      <a:noFill/>
                    </a:lnL>
                    <a:lnR>
                      <a:noFill/>
                    </a:lnR>
                    <a:lnT>
                      <a:noFill/>
                    </a:lnT>
                    <a:lnB>
                      <a:noFill/>
                    </a:lnB>
                    <a:lnTlToBr>
                      <a:noFill/>
                    </a:lnTlToBr>
                    <a:lnBlToTr>
                      <a:noFill/>
                    </a:lnBlToTr>
                    <a:solidFill>
                      <a:srgbClr val="F0F2F4"/>
                    </a:solidFill>
                  </a:tcPr>
                </a:tc>
              </a:tr>
              <a:tr h="615950">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a:t>
                      </a:r>
                    </a:p>
                  </a:txBody>
                  <a:tcPr marL="90000" marR="90000" marT="52523" horzOverflow="overflow">
                    <a:lnL>
                      <a:noFill/>
                    </a:lnL>
                    <a:lnR>
                      <a:noFill/>
                    </a:lnR>
                    <a:lnT>
                      <a:noFill/>
                    </a:lnT>
                    <a:lnB>
                      <a:noFill/>
                    </a:lnB>
                    <a:lnTlToBr>
                      <a:noFill/>
                    </a:lnTlToBr>
                    <a:lnBlToTr>
                      <a:noFill/>
                    </a:lnBlToTr>
                    <a:solidFill>
                      <a:srgbClr val="E0E4E9"/>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a:t>
                      </a:r>
                    </a:p>
                  </a:txBody>
                  <a:tcPr marL="90000" marR="90000" marT="52523" horzOverflow="overflow">
                    <a:lnL>
                      <a:noFill/>
                    </a:lnL>
                    <a:lnR>
                      <a:noFill/>
                    </a:lnR>
                    <a:lnT>
                      <a:noFill/>
                    </a:lnT>
                    <a:lnB>
                      <a:noFill/>
                    </a:lnB>
                    <a:lnTlToBr>
                      <a:noFill/>
                    </a:lnTlToBr>
                    <a:lnBlToTr>
                      <a:noFill/>
                    </a:lnBlToTr>
                    <a:solidFill>
                      <a:srgbClr val="E0E4E9"/>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a:t>
                      </a:r>
                    </a:p>
                  </a:txBody>
                  <a:tcPr marL="90000" marR="90000" marT="52523" horzOverflow="overflow">
                    <a:lnL>
                      <a:noFill/>
                    </a:lnL>
                    <a:lnR>
                      <a:noFill/>
                    </a:lnR>
                    <a:lnT>
                      <a:noFill/>
                    </a:lnT>
                    <a:lnB>
                      <a:noFill/>
                    </a:lnB>
                    <a:lnTlToBr>
                      <a:noFill/>
                    </a:lnTlToBr>
                    <a:lnBlToTr>
                      <a:noFill/>
                    </a:lnBlToTr>
                    <a:solidFill>
                      <a:srgbClr val="E0E4E9"/>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a:t>
                      </a:r>
                    </a:p>
                  </a:txBody>
                  <a:tcPr marL="90000" marR="90000" marT="52523" horzOverflow="overflow">
                    <a:lnL>
                      <a:noFill/>
                    </a:lnL>
                    <a:lnR>
                      <a:noFill/>
                    </a:lnR>
                    <a:lnT>
                      <a:noFill/>
                    </a:lnT>
                    <a:lnB>
                      <a:noFill/>
                    </a:lnB>
                    <a:lnTlToBr>
                      <a:noFill/>
                    </a:lnTlToBr>
                    <a:lnBlToTr>
                      <a:noFill/>
                    </a:lnBlToTr>
                    <a:solidFill>
                      <a:srgbClr val="E0E4E9"/>
                    </a:solidFill>
                  </a:tcPr>
                </a:tc>
              </a:tr>
              <a:tr h="615950">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2012</a:t>
                      </a:r>
                    </a:p>
                  </a:txBody>
                  <a:tcPr marL="90000" marR="90000" marT="52523" horzOverflow="overflow">
                    <a:lnL>
                      <a:noFill/>
                    </a:lnL>
                    <a:lnR>
                      <a:noFill/>
                    </a:lnR>
                    <a:lnT>
                      <a:noFill/>
                    </a:lnT>
                    <a:lnB>
                      <a:noFill/>
                    </a:lnB>
                    <a:lnTlToBr>
                      <a:noFill/>
                    </a:lnTlToBr>
                    <a:lnBlToTr>
                      <a:noFill/>
                    </a:lnBlToTr>
                    <a:solidFill>
                      <a:srgbClr val="F0F2F4"/>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11,000</a:t>
                      </a:r>
                    </a:p>
                  </a:txBody>
                  <a:tcPr marL="90000" marR="90000" marT="52523" horzOverflow="overflow">
                    <a:lnL>
                      <a:noFill/>
                    </a:lnL>
                    <a:lnR>
                      <a:noFill/>
                    </a:lnR>
                    <a:lnT>
                      <a:noFill/>
                    </a:lnT>
                    <a:lnB>
                      <a:noFill/>
                    </a:lnB>
                    <a:lnTlToBr>
                      <a:noFill/>
                    </a:lnTlToBr>
                    <a:lnBlToTr>
                      <a:noFill/>
                    </a:lnBlToTr>
                    <a:solidFill>
                      <a:srgbClr val="F0F2F4"/>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smtClean="0">
                          <a:ln>
                            <a:noFill/>
                          </a:ln>
                          <a:solidFill>
                            <a:srgbClr val="000000"/>
                          </a:solidFill>
                          <a:effectLst/>
                          <a:latin typeface="Verdana" pitchFamily="32" charset="0"/>
                          <a:ea typeface="DejaVu Sans" charset="0"/>
                          <a:cs typeface="DejaVu Sans" charset="0"/>
                        </a:rPr>
                        <a:t>4,000</a:t>
                      </a:r>
                    </a:p>
                  </a:txBody>
                  <a:tcPr marL="90000" marR="90000" marT="52523" horzOverflow="overflow">
                    <a:lnL>
                      <a:noFill/>
                    </a:lnL>
                    <a:lnR>
                      <a:noFill/>
                    </a:lnR>
                    <a:lnT>
                      <a:noFill/>
                    </a:lnT>
                    <a:lnB>
                      <a:noFill/>
                    </a:lnB>
                    <a:lnTlToBr>
                      <a:noFill/>
                    </a:lnTlToBr>
                    <a:lnBlToTr>
                      <a:noFill/>
                    </a:lnBlToTr>
                    <a:solidFill>
                      <a:srgbClr val="F0F2F4"/>
                    </a:solidFill>
                  </a:tcPr>
                </a:tc>
                <a:tc>
                  <a:txBody>
                    <a:body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800" b="0" i="0" u="none" strike="noStrike" cap="none" normalizeH="0" baseline="0" dirty="0" smtClean="0">
                          <a:ln>
                            <a:noFill/>
                          </a:ln>
                          <a:solidFill>
                            <a:srgbClr val="000000"/>
                          </a:solidFill>
                          <a:effectLst/>
                          <a:latin typeface="Verdana" pitchFamily="32" charset="0"/>
                          <a:ea typeface="DejaVu Sans" charset="0"/>
                          <a:cs typeface="DejaVu Sans" charset="0"/>
                        </a:rPr>
                        <a:t>85,000</a:t>
                      </a:r>
                    </a:p>
                  </a:txBody>
                  <a:tcPr marL="90000" marR="90000" marT="52523" horzOverflow="overflow">
                    <a:lnL>
                      <a:noFill/>
                    </a:lnL>
                    <a:lnR>
                      <a:noFill/>
                    </a:lnR>
                    <a:lnT>
                      <a:noFill/>
                    </a:lnT>
                    <a:lnB>
                      <a:noFill/>
                    </a:lnB>
                    <a:lnTlToBr>
                      <a:noFill/>
                    </a:lnTlToBr>
                    <a:lnBlToTr>
                      <a:noFill/>
                    </a:lnBlToTr>
                    <a:solidFill>
                      <a:srgbClr val="F0F2F4"/>
                    </a:solidFill>
                  </a:tcPr>
                </a:tc>
              </a:tr>
            </a:tbl>
          </a:graphicData>
        </a:graphic>
      </p:graphicFrame>
    </p:spTree>
    <p:extLst>
      <p:ext uri="{BB962C8B-B14F-4D97-AF65-F5344CB8AC3E}">
        <p14:creationId xmlns:p14="http://schemas.microsoft.com/office/powerpoint/2010/main" val="35944944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2-feb">
  <a:themeElements>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012-fe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2-feb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2012-feb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2012-feb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2012-feb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2012-feb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012-feb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2012-feb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2012-feb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2.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3.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4.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5.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6.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7.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8.xml><?xml version="1.0" encoding="utf-8"?>
<a:themeOverride xmlns:a="http://schemas.openxmlformats.org/drawingml/2006/main">
  <a:clrScheme name="2012-feb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docProps/app.xml><?xml version="1.0" encoding="utf-8"?>
<Properties xmlns="http://schemas.openxmlformats.org/officeDocument/2006/extended-properties" xmlns:vt="http://schemas.openxmlformats.org/officeDocument/2006/docPropsVTypes">
  <TotalTime>182</TotalTime>
  <Words>1874</Words>
  <Application>Microsoft Office PowerPoint</Application>
  <PresentationFormat>On-screen Show (4:3)</PresentationFormat>
  <Paragraphs>253</Paragraphs>
  <Slides>52</Slides>
  <Notes>9</Notes>
  <HiddenSlides>1</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Office Theme</vt:lpstr>
      <vt:lpstr>1_Office Theme</vt:lpstr>
      <vt:lpstr>2_Office Theme</vt:lpstr>
      <vt:lpstr>2012-feb</vt:lpstr>
      <vt:lpstr>The Computing Curriculum</vt:lpstr>
      <vt:lpstr>PowerPoint Presentation</vt:lpstr>
      <vt:lpstr>PowerPoint Presentation</vt:lpstr>
      <vt:lpstr>PowerPoint Presentation</vt:lpstr>
      <vt:lpstr>PowerPoint Presentation</vt:lpstr>
      <vt:lpstr>PowerPoint Presentation</vt:lpstr>
      <vt:lpstr>PowerPoint Presentation</vt:lpstr>
      <vt:lpstr>The context</vt:lpstr>
      <vt:lpstr>The context</vt:lpstr>
      <vt:lpstr>PowerPoint Presentation</vt:lpstr>
      <vt:lpstr>Computing At School (2008 …)</vt:lpstr>
      <vt:lpstr>Next Gen</vt:lpstr>
      <vt:lpstr>Eric Schmidt</vt:lpstr>
      <vt:lpstr>Michael Gove</vt:lpstr>
      <vt:lpstr>Shutdown or Restart?</vt:lpstr>
      <vt:lpstr>What is Computer Science?</vt:lpstr>
      <vt:lpstr>Computer Science is a discipline</vt:lpstr>
      <vt:lpstr>What is “Computer Science”?</vt:lpstr>
      <vt:lpstr>What is “Computer Science”?</vt:lpstr>
      <vt:lpstr>Main new thrust of the PoS</vt:lpstr>
      <vt:lpstr>Result</vt:lpstr>
      <vt:lpstr>Aims of the PoS</vt:lpstr>
      <vt:lpstr>“What” not “how”</vt:lpstr>
      <vt:lpstr>Ambition</vt:lpstr>
      <vt:lpstr>PowerPoint Presentation</vt:lpstr>
      <vt:lpstr>PowerPoint Presentation</vt:lpstr>
      <vt:lpstr>PowerPoint Presentation</vt:lpstr>
      <vt:lpstr>What is CAS doing?</vt:lpstr>
      <vt:lpstr>Teachers: the myth</vt:lpstr>
      <vt:lpstr>Teachers: the reality</vt:lpstr>
      <vt:lpstr>Teachers: the reality</vt:lpstr>
      <vt:lpstr>Background to CAS</vt:lpstr>
      <vt:lpstr>Community of Practice</vt:lpstr>
      <vt:lpstr>PowerPoint Presentation</vt:lpstr>
      <vt:lpstr>PowerPoint Presentation</vt:lpstr>
      <vt:lpstr>Regional Hubs</vt:lpstr>
      <vt:lpstr>PowerPoint Presentation</vt:lpstr>
      <vt:lpstr>PowerPoint Presentation</vt:lpstr>
      <vt:lpstr>Newsletter</vt:lpstr>
      <vt:lpstr>PowerPoint Presentation</vt:lpstr>
      <vt:lpstr>PowerPoint Presentation</vt:lpstr>
      <vt:lpstr>PowerPoint Presentation</vt:lpstr>
      <vt:lpstr>Network of Excellence</vt:lpstr>
      <vt:lpstr>Schools</vt:lpstr>
      <vt:lpstr>Network of Excellence</vt:lpstr>
      <vt:lpstr>Content</vt:lpstr>
      <vt:lpstr>Certification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Computing Curriculum</dc:title>
  <dc:creator>Simon</dc:creator>
  <cp:lastModifiedBy>Simon Humphreys</cp:lastModifiedBy>
  <cp:revision>19</cp:revision>
  <dcterms:created xsi:type="dcterms:W3CDTF">2013-03-13T10:32:18Z</dcterms:created>
  <dcterms:modified xsi:type="dcterms:W3CDTF">2014-03-06T10:38:11Z</dcterms:modified>
</cp:coreProperties>
</file>